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6" r:id="rId2"/>
    <p:sldId id="257" r:id="rId3"/>
    <p:sldId id="258" r:id="rId4"/>
    <p:sldId id="261" r:id="rId5"/>
    <p:sldId id="262" r:id="rId6"/>
    <p:sldId id="259" r:id="rId7"/>
    <p:sldId id="260"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4/5/2023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4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4/5/2023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9031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4/5/2023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177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4/5/2023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3622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4/5/2023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072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4/5/2023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6771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4/5/2023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2969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4/5/2023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324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4/5/2023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653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4/5/2023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6027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4/5/2023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04736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4/5/2023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88316330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693" r:id="rId6"/>
    <p:sldLayoutId id="2147483689" r:id="rId7"/>
    <p:sldLayoutId id="2147483690" r:id="rId8"/>
    <p:sldLayoutId id="2147483691" r:id="rId9"/>
    <p:sldLayoutId id="2147483692"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ured pencils inside a pencil holder which is on top of a wood table">
            <a:extLst>
              <a:ext uri="{FF2B5EF4-FFF2-40B4-BE49-F238E27FC236}">
                <a16:creationId xmlns:a16="http://schemas.microsoft.com/office/drawing/2014/main" id="{7E7B4D2E-EB4F-6613-AC62-43C43EC086C4}"/>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AF5140-0721-5CCF-4D84-7A50A6B64840}"/>
              </a:ext>
            </a:extLst>
          </p:cNvPr>
          <p:cNvSpPr>
            <a:spLocks noGrp="1"/>
          </p:cNvSpPr>
          <p:nvPr>
            <p:ph type="ctrTitle"/>
          </p:nvPr>
        </p:nvSpPr>
        <p:spPr>
          <a:xfrm>
            <a:off x="477981" y="1122363"/>
            <a:ext cx="4023360" cy="3204134"/>
          </a:xfrm>
        </p:spPr>
        <p:txBody>
          <a:bodyPr anchor="b">
            <a:normAutofit/>
          </a:bodyPr>
          <a:lstStyle/>
          <a:p>
            <a:r>
              <a:rPr lang="en-ZA" sz="4800" dirty="0"/>
              <a:t>Grade 11</a:t>
            </a:r>
            <a:br>
              <a:rPr lang="en-ZA" sz="4800" dirty="0"/>
            </a:br>
            <a:r>
              <a:rPr lang="en-ZA" sz="4800" dirty="0"/>
              <a:t>Term 2</a:t>
            </a:r>
          </a:p>
        </p:txBody>
      </p:sp>
      <p:sp>
        <p:nvSpPr>
          <p:cNvPr id="3" name="Subtitle 2">
            <a:extLst>
              <a:ext uri="{FF2B5EF4-FFF2-40B4-BE49-F238E27FC236}">
                <a16:creationId xmlns:a16="http://schemas.microsoft.com/office/drawing/2014/main" id="{F3554AC7-4D21-2F80-7B5F-E504458CC0E7}"/>
              </a:ext>
            </a:extLst>
          </p:cNvPr>
          <p:cNvSpPr>
            <a:spLocks noGrp="1"/>
          </p:cNvSpPr>
          <p:nvPr>
            <p:ph type="subTitle" idx="1"/>
          </p:nvPr>
        </p:nvSpPr>
        <p:spPr>
          <a:xfrm>
            <a:off x="477980" y="4872922"/>
            <a:ext cx="4023359" cy="1208141"/>
          </a:xfrm>
        </p:spPr>
        <p:txBody>
          <a:bodyPr>
            <a:normAutofit/>
          </a:bodyPr>
          <a:lstStyle/>
          <a:p>
            <a:r>
              <a:rPr lang="en-ZA" sz="2000" dirty="0"/>
              <a:t>Unit 1: Topography associated with horizontally layered rocks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897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FFAC-D92E-3A3E-538F-492EE0713C63}"/>
              </a:ext>
            </a:extLst>
          </p:cNvPr>
          <p:cNvSpPr>
            <a:spLocks noGrp="1"/>
          </p:cNvSpPr>
          <p:nvPr>
            <p:ph type="title"/>
          </p:nvPr>
        </p:nvSpPr>
        <p:spPr/>
        <p:txBody>
          <a:bodyPr/>
          <a:lstStyle/>
          <a:p>
            <a:r>
              <a:rPr lang="en-ZA" dirty="0"/>
              <a:t>Hilly landscapes (Areas of low rainfall)</a:t>
            </a:r>
          </a:p>
        </p:txBody>
      </p:sp>
      <p:sp>
        <p:nvSpPr>
          <p:cNvPr id="3" name="Content Placeholder 2">
            <a:extLst>
              <a:ext uri="{FF2B5EF4-FFF2-40B4-BE49-F238E27FC236}">
                <a16:creationId xmlns:a16="http://schemas.microsoft.com/office/drawing/2014/main" id="{8E61DC63-9508-56B5-C9DC-C7F0D5152A45}"/>
              </a:ext>
            </a:extLst>
          </p:cNvPr>
          <p:cNvSpPr>
            <a:spLocks noGrp="1"/>
          </p:cNvSpPr>
          <p:nvPr>
            <p:ph idx="1"/>
          </p:nvPr>
        </p:nvSpPr>
        <p:spPr/>
        <p:txBody>
          <a:bodyPr>
            <a:normAutofit fontScale="92500" lnSpcReduction="20000"/>
          </a:bodyPr>
          <a:lstStyle/>
          <a:p>
            <a:r>
              <a:rPr lang="en-GB" dirty="0"/>
              <a:t>In areas of low rainfall, conditions will be different. </a:t>
            </a:r>
          </a:p>
          <a:p>
            <a:r>
              <a:rPr lang="en-GB" dirty="0"/>
              <a:t>The absence of vegetation and the large amount of erosive materials will result in a steep rugged terrain. </a:t>
            </a:r>
          </a:p>
          <a:p>
            <a:r>
              <a:rPr lang="en-GB" dirty="0"/>
              <a:t>There will poor soil development as a result of the harsh conditions. </a:t>
            </a:r>
          </a:p>
          <a:p>
            <a:r>
              <a:rPr lang="en-GB" dirty="0"/>
              <a:t>River channels will be clogged with large boulders and gravel. </a:t>
            </a:r>
          </a:p>
          <a:p>
            <a:r>
              <a:rPr lang="en-GB" dirty="0"/>
              <a:t>There will be few, if any, permanent rivers. The Badlands of South Dakota in the USA is a good example of this type of landscape.</a:t>
            </a:r>
            <a:endParaRPr lang="en-ZA" dirty="0"/>
          </a:p>
          <a:p>
            <a:endParaRPr lang="en-ZA" dirty="0"/>
          </a:p>
        </p:txBody>
      </p:sp>
    </p:spTree>
    <p:extLst>
      <p:ext uri="{BB962C8B-B14F-4D97-AF65-F5344CB8AC3E}">
        <p14:creationId xmlns:p14="http://schemas.microsoft.com/office/powerpoint/2010/main" val="242430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84F300D-0F56-C6CF-9E02-48BA8B2286FC}"/>
              </a:ext>
            </a:extLst>
          </p:cNvPr>
          <p:cNvPicPr>
            <a:picLocks noGrp="1" noChangeAspect="1"/>
          </p:cNvPicPr>
          <p:nvPr>
            <p:ph idx="1"/>
          </p:nvPr>
        </p:nvPicPr>
        <p:blipFill rotWithShape="1">
          <a:blip r:embed="rId2"/>
          <a:srcRect l="17199" r="1651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5"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AD9F34-922D-AAC0-24FC-56251E49316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The Badlands</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066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F7C8-8960-5C2B-1D41-92C15C7C39B1}"/>
              </a:ext>
            </a:extLst>
          </p:cNvPr>
          <p:cNvSpPr>
            <a:spLocks noGrp="1"/>
          </p:cNvSpPr>
          <p:nvPr>
            <p:ph type="title"/>
          </p:nvPr>
        </p:nvSpPr>
        <p:spPr/>
        <p:txBody>
          <a:bodyPr/>
          <a:lstStyle/>
          <a:p>
            <a:r>
              <a:rPr lang="en-ZA" dirty="0"/>
              <a:t>Basaltic plateaus</a:t>
            </a:r>
          </a:p>
        </p:txBody>
      </p:sp>
      <p:sp>
        <p:nvSpPr>
          <p:cNvPr id="3" name="Content Placeholder 2">
            <a:extLst>
              <a:ext uri="{FF2B5EF4-FFF2-40B4-BE49-F238E27FC236}">
                <a16:creationId xmlns:a16="http://schemas.microsoft.com/office/drawing/2014/main" id="{DBB99AE1-5BB9-D05C-4805-B105C360CA46}"/>
              </a:ext>
            </a:extLst>
          </p:cNvPr>
          <p:cNvSpPr>
            <a:spLocks noGrp="1"/>
          </p:cNvSpPr>
          <p:nvPr>
            <p:ph idx="1"/>
          </p:nvPr>
        </p:nvSpPr>
        <p:spPr/>
        <p:txBody>
          <a:bodyPr>
            <a:normAutofit fontScale="62500" lnSpcReduction="20000"/>
          </a:bodyPr>
          <a:lstStyle/>
          <a:p>
            <a:r>
              <a:rPr lang="en-GB" dirty="0"/>
              <a:t>The horizontal layers of basalt formed part of the Drakensberg. </a:t>
            </a:r>
          </a:p>
          <a:p>
            <a:r>
              <a:rPr lang="en-GB" dirty="0"/>
              <a:t>It poured out of fissure volcanoes and covered the land with thick layers of lava. </a:t>
            </a:r>
          </a:p>
          <a:p>
            <a:r>
              <a:rPr lang="en-GB" dirty="0"/>
              <a:t>A similar effect was seen in parts of the Karoo. </a:t>
            </a:r>
          </a:p>
          <a:p>
            <a:r>
              <a:rPr lang="en-GB" dirty="0"/>
              <a:t>Basalt is a very fluid type of lava and could flow long distances before solidifying. </a:t>
            </a:r>
          </a:p>
          <a:p>
            <a:r>
              <a:rPr lang="en-GB" dirty="0"/>
              <a:t>This allowed it to cover large parts of South Africa and formed the Drakensberg when it erupted. </a:t>
            </a:r>
          </a:p>
          <a:p>
            <a:r>
              <a:rPr lang="en-GB" dirty="0"/>
              <a:t>Successive eruptions added to the height of the basaltic plateau. </a:t>
            </a:r>
          </a:p>
          <a:p>
            <a:r>
              <a:rPr lang="en-GB" dirty="0"/>
              <a:t>It is a very hard rock and very resistant to erosion. </a:t>
            </a:r>
          </a:p>
          <a:p>
            <a:r>
              <a:rPr lang="en-GB" dirty="0"/>
              <a:t> This explains why the basaltic plateau being a prominent feature for millions of years.</a:t>
            </a:r>
            <a:endParaRPr lang="en-ZA" dirty="0"/>
          </a:p>
        </p:txBody>
      </p:sp>
    </p:spTree>
    <p:extLst>
      <p:ext uri="{BB962C8B-B14F-4D97-AF65-F5344CB8AC3E}">
        <p14:creationId xmlns:p14="http://schemas.microsoft.com/office/powerpoint/2010/main" val="151223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2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Rectangle 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5ADF7983-EBC2-D758-EBAA-51D0EB8DA5EF}"/>
              </a:ext>
            </a:extLst>
          </p:cNvPr>
          <p:cNvPicPr>
            <a:picLocks noGrp="1" noChangeAspect="1"/>
          </p:cNvPicPr>
          <p:nvPr>
            <p:ph idx="1"/>
          </p:nvPr>
        </p:nvPicPr>
        <p:blipFill rotWithShape="1">
          <a:blip r:embed="rId2"/>
          <a:srcRect t="15730"/>
          <a:stretch/>
        </p:blipFill>
        <p:spPr>
          <a:xfrm>
            <a:off x="20" y="10"/>
            <a:ext cx="12191981" cy="6857990"/>
          </a:xfrm>
          <a:prstGeom prst="rect">
            <a:avLst/>
          </a:prstGeom>
        </p:spPr>
      </p:pic>
      <p:sp>
        <p:nvSpPr>
          <p:cNvPr id="44" name="Rectangle 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3A1144-7F38-B4A7-F736-EF57B7047C3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The Drakensberg </a:t>
            </a:r>
          </a:p>
        </p:txBody>
      </p:sp>
      <p:sp>
        <p:nvSpPr>
          <p:cNvPr id="45" name="Rectangle: Rounded Corners 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31064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C477-D7D5-31C7-2821-A70BAF7EFAB5}"/>
              </a:ext>
            </a:extLst>
          </p:cNvPr>
          <p:cNvSpPr>
            <a:spLocks noGrp="1"/>
          </p:cNvSpPr>
          <p:nvPr>
            <p:ph type="title"/>
          </p:nvPr>
        </p:nvSpPr>
        <p:spPr/>
        <p:txBody>
          <a:bodyPr/>
          <a:lstStyle/>
          <a:p>
            <a:r>
              <a:rPr lang="en-ZA" dirty="0"/>
              <a:t>Canyon Landscapes</a:t>
            </a:r>
          </a:p>
        </p:txBody>
      </p:sp>
      <p:sp>
        <p:nvSpPr>
          <p:cNvPr id="3" name="Content Placeholder 2">
            <a:extLst>
              <a:ext uri="{FF2B5EF4-FFF2-40B4-BE49-F238E27FC236}">
                <a16:creationId xmlns:a16="http://schemas.microsoft.com/office/drawing/2014/main" id="{83FE9BCF-D806-B013-1B7F-1A19208931C1}"/>
              </a:ext>
            </a:extLst>
          </p:cNvPr>
          <p:cNvSpPr>
            <a:spLocks noGrp="1"/>
          </p:cNvSpPr>
          <p:nvPr>
            <p:ph idx="1"/>
          </p:nvPr>
        </p:nvSpPr>
        <p:spPr/>
        <p:txBody>
          <a:bodyPr>
            <a:normAutofit fontScale="77500" lnSpcReduction="20000"/>
          </a:bodyPr>
          <a:lstStyle/>
          <a:p>
            <a:r>
              <a:rPr lang="en-GB" dirty="0"/>
              <a:t>When horizontal layers were laid down, river immediately started to attack weaknesses such as faults and cracks. </a:t>
            </a:r>
          </a:p>
          <a:p>
            <a:r>
              <a:rPr lang="en-GB" dirty="0"/>
              <a:t>Due to rapid vertical erosion, deep canyon may form, like the Fish River Canyon in Namibia and the Grand Canyon in the USA. </a:t>
            </a:r>
          </a:p>
          <a:p>
            <a:r>
              <a:rPr lang="en-GB" dirty="0"/>
              <a:t>Many canyon areas have a low rainfall and rely on exotic rivers bringing water from higher areas. </a:t>
            </a:r>
          </a:p>
          <a:p>
            <a:r>
              <a:rPr lang="en-GB" dirty="0"/>
              <a:t>This means the drainage density may be low and often limited to one river. These rivers then attack the weaknesses , quickly deepening them into gorges and canyons. </a:t>
            </a:r>
          </a:p>
          <a:p>
            <a:r>
              <a:rPr lang="en-GB" dirty="0"/>
              <a:t>The layers were also of varying resistance to erosion. </a:t>
            </a:r>
            <a:endParaRPr lang="en-ZA" dirty="0"/>
          </a:p>
        </p:txBody>
      </p:sp>
    </p:spTree>
    <p:extLst>
      <p:ext uri="{BB962C8B-B14F-4D97-AF65-F5344CB8AC3E}">
        <p14:creationId xmlns:p14="http://schemas.microsoft.com/office/powerpoint/2010/main" val="1613163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0DBF-770A-E0C5-6368-FD98560CB81E}"/>
              </a:ext>
            </a:extLst>
          </p:cNvPr>
          <p:cNvSpPr>
            <a:spLocks noGrp="1"/>
          </p:cNvSpPr>
          <p:nvPr>
            <p:ph type="title"/>
          </p:nvPr>
        </p:nvSpPr>
        <p:spPr/>
        <p:txBody>
          <a:bodyPr/>
          <a:lstStyle/>
          <a:p>
            <a:r>
              <a:rPr lang="en-ZA" dirty="0"/>
              <a:t>Continued…</a:t>
            </a:r>
          </a:p>
        </p:txBody>
      </p:sp>
      <p:sp>
        <p:nvSpPr>
          <p:cNvPr id="3" name="Content Placeholder 2">
            <a:extLst>
              <a:ext uri="{FF2B5EF4-FFF2-40B4-BE49-F238E27FC236}">
                <a16:creationId xmlns:a16="http://schemas.microsoft.com/office/drawing/2014/main" id="{2F304919-EFA1-4C4F-168C-6C8EBF189013}"/>
              </a:ext>
            </a:extLst>
          </p:cNvPr>
          <p:cNvSpPr>
            <a:spLocks noGrp="1"/>
          </p:cNvSpPr>
          <p:nvPr>
            <p:ph idx="1"/>
          </p:nvPr>
        </p:nvSpPr>
        <p:spPr/>
        <p:txBody>
          <a:bodyPr>
            <a:normAutofit fontScale="70000" lnSpcReduction="20000"/>
          </a:bodyPr>
          <a:lstStyle/>
          <a:p>
            <a:r>
              <a:rPr lang="en-GB" dirty="0"/>
              <a:t>More resistant layers such as limestone and sandstone eroded into vertical cliffs. </a:t>
            </a:r>
          </a:p>
          <a:p>
            <a:r>
              <a:rPr lang="en-GB" dirty="0"/>
              <a:t>Less-resistant layers such as shale formed more gradual slopes called benches. If the bench is broad, it is known as a esplanade. </a:t>
            </a:r>
          </a:p>
          <a:p>
            <a:r>
              <a:rPr lang="en-GB" dirty="0"/>
              <a:t>This gives the sides of many canyons the characteristic cliff and bench topography of alternate steep and gradual sections. </a:t>
            </a:r>
          </a:p>
          <a:p>
            <a:r>
              <a:rPr lang="en-GB" dirty="0"/>
              <a:t>Deep canyons are obstacles to transport systems. Roads and railway tracks cannot be build over them. </a:t>
            </a:r>
          </a:p>
          <a:p>
            <a:r>
              <a:rPr lang="en-GB" dirty="0"/>
              <a:t>Even though they may hold water, the dry and desolate surrounding areas are of no value to people. </a:t>
            </a:r>
          </a:p>
          <a:p>
            <a:r>
              <a:rPr lang="en-GB" dirty="0"/>
              <a:t>Today canyons may have great tourism value.</a:t>
            </a:r>
            <a:endParaRPr lang="en-ZA" dirty="0"/>
          </a:p>
        </p:txBody>
      </p:sp>
    </p:spTree>
    <p:extLst>
      <p:ext uri="{BB962C8B-B14F-4D97-AF65-F5344CB8AC3E}">
        <p14:creationId xmlns:p14="http://schemas.microsoft.com/office/powerpoint/2010/main" val="1155677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61F92A1-732C-0D9C-CB50-17371DF3CE57}"/>
              </a:ext>
            </a:extLst>
          </p:cNvPr>
          <p:cNvPicPr>
            <a:picLocks noGrp="1" noChangeAspect="1"/>
          </p:cNvPicPr>
          <p:nvPr>
            <p:ph idx="1"/>
          </p:nvPr>
        </p:nvPicPr>
        <p:blipFill rotWithShape="1">
          <a:blip r:embed="rId2"/>
          <a:srcRect t="10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26B8F-5DB6-CFED-B519-C8EF03B7559C}"/>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a:solidFill>
                  <a:schemeClr val="bg1"/>
                </a:solidFill>
              </a:rPr>
              <a:t>Fish River Canyon in Namibia</a:t>
            </a:r>
          </a:p>
        </p:txBody>
      </p:sp>
    </p:spTree>
    <p:extLst>
      <p:ext uri="{BB962C8B-B14F-4D97-AF65-F5344CB8AC3E}">
        <p14:creationId xmlns:p14="http://schemas.microsoft.com/office/powerpoint/2010/main" val="350780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E53CE-3047-72D8-E704-A42E78CE1DDD}"/>
              </a:ext>
            </a:extLst>
          </p:cNvPr>
          <p:cNvSpPr>
            <a:spLocks noGrp="1"/>
          </p:cNvSpPr>
          <p:nvPr>
            <p:ph type="title"/>
          </p:nvPr>
        </p:nvSpPr>
        <p:spPr/>
        <p:txBody>
          <a:bodyPr/>
          <a:lstStyle/>
          <a:p>
            <a:r>
              <a:rPr lang="en-ZA" dirty="0"/>
              <a:t>Karoo landscapes</a:t>
            </a:r>
          </a:p>
        </p:txBody>
      </p:sp>
      <p:sp>
        <p:nvSpPr>
          <p:cNvPr id="3" name="Content Placeholder 2">
            <a:extLst>
              <a:ext uri="{FF2B5EF4-FFF2-40B4-BE49-F238E27FC236}">
                <a16:creationId xmlns:a16="http://schemas.microsoft.com/office/drawing/2014/main" id="{327CD23A-FDB3-D44F-FD8F-154331D44720}"/>
              </a:ext>
            </a:extLst>
          </p:cNvPr>
          <p:cNvSpPr>
            <a:spLocks noGrp="1"/>
          </p:cNvSpPr>
          <p:nvPr>
            <p:ph idx="1"/>
          </p:nvPr>
        </p:nvSpPr>
        <p:spPr>
          <a:xfrm>
            <a:off x="793102" y="2202023"/>
            <a:ext cx="10786188" cy="4273421"/>
          </a:xfrm>
        </p:spPr>
        <p:txBody>
          <a:bodyPr>
            <a:normAutofit fontScale="70000" lnSpcReduction="20000"/>
          </a:bodyPr>
          <a:lstStyle/>
          <a:p>
            <a:r>
              <a:rPr lang="en-GB" dirty="0"/>
              <a:t>In a dry areas like the Karoo landscapes formed by horizontal layers of varying resistance slowly evolve under the relentless impact of weathering and erosion. </a:t>
            </a:r>
          </a:p>
          <a:p>
            <a:r>
              <a:rPr lang="en-GB" dirty="0"/>
              <a:t>The wide elevated spaces between canyons are known as plateaux. </a:t>
            </a:r>
          </a:p>
          <a:p>
            <a:r>
              <a:rPr lang="en-GB" dirty="0"/>
              <a:t>Over millions of years a plateau may be erode and reduced in size to isolated table-topped features called a mesa. </a:t>
            </a:r>
          </a:p>
          <a:p>
            <a:r>
              <a:rPr lang="en-GB" dirty="0"/>
              <a:t>Over time a mesa might be further reduced in size to form a butte. </a:t>
            </a:r>
          </a:p>
          <a:p>
            <a:r>
              <a:rPr lang="en-GB" dirty="0"/>
              <a:t>A butte might be eroded further to form a pointed butte. </a:t>
            </a:r>
          </a:p>
          <a:p>
            <a:r>
              <a:rPr lang="en-GB" dirty="0"/>
              <a:t>Eventually only a conical hill will remain. </a:t>
            </a:r>
          </a:p>
          <a:p>
            <a:r>
              <a:rPr lang="en-GB" dirty="0"/>
              <a:t>The key to the transition from a plateau to a conical hill, is the presence of a resistant layer of rock that protects the softer underlying rock. </a:t>
            </a:r>
          </a:p>
          <a:p>
            <a:r>
              <a:rPr lang="en-GB" dirty="0"/>
              <a:t>In South Africa this is usually basalt or quartzite.</a:t>
            </a:r>
            <a:endParaRPr lang="en-ZA" dirty="0"/>
          </a:p>
        </p:txBody>
      </p:sp>
    </p:spTree>
    <p:extLst>
      <p:ext uri="{BB962C8B-B14F-4D97-AF65-F5344CB8AC3E}">
        <p14:creationId xmlns:p14="http://schemas.microsoft.com/office/powerpoint/2010/main" val="311931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DA54-3B06-D9E6-C7C2-5EF5C160E89D}"/>
              </a:ext>
            </a:extLst>
          </p:cNvPr>
          <p:cNvSpPr>
            <a:spLocks noGrp="1"/>
          </p:cNvSpPr>
          <p:nvPr>
            <p:ph type="title"/>
          </p:nvPr>
        </p:nvSpPr>
        <p:spPr/>
        <p:txBody>
          <a:bodyPr/>
          <a:lstStyle/>
          <a:p>
            <a:r>
              <a:rPr lang="en-ZA" dirty="0"/>
              <a:t>Features of Karoo Landscape</a:t>
            </a:r>
          </a:p>
        </p:txBody>
      </p:sp>
      <p:pic>
        <p:nvPicPr>
          <p:cNvPr id="4" name="Content Placeholder 3">
            <a:extLst>
              <a:ext uri="{FF2B5EF4-FFF2-40B4-BE49-F238E27FC236}">
                <a16:creationId xmlns:a16="http://schemas.microsoft.com/office/drawing/2014/main" id="{26B25B7E-242A-C5EA-7DFD-570BC382D85F}"/>
              </a:ext>
            </a:extLst>
          </p:cNvPr>
          <p:cNvPicPr>
            <a:picLocks noGrp="1" noChangeAspect="1"/>
          </p:cNvPicPr>
          <p:nvPr>
            <p:ph idx="1"/>
          </p:nvPr>
        </p:nvPicPr>
        <p:blipFill rotWithShape="1">
          <a:blip r:embed="rId2"/>
          <a:srcRect b="21412"/>
          <a:stretch/>
        </p:blipFill>
        <p:spPr>
          <a:xfrm>
            <a:off x="1078246" y="2377026"/>
            <a:ext cx="9362709" cy="4154403"/>
          </a:xfrm>
          <a:prstGeom prst="rect">
            <a:avLst/>
          </a:prstGeom>
        </p:spPr>
      </p:pic>
      <p:sp>
        <p:nvSpPr>
          <p:cNvPr id="7" name="Rectangle 6">
            <a:extLst>
              <a:ext uri="{FF2B5EF4-FFF2-40B4-BE49-F238E27FC236}">
                <a16:creationId xmlns:a16="http://schemas.microsoft.com/office/drawing/2014/main" id="{8EBABB4B-79F7-BC35-6B93-746BFF18EF14}"/>
              </a:ext>
            </a:extLst>
          </p:cNvPr>
          <p:cNvSpPr/>
          <p:nvPr/>
        </p:nvSpPr>
        <p:spPr>
          <a:xfrm>
            <a:off x="8462865" y="4310743"/>
            <a:ext cx="1296955" cy="3265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1600" dirty="0"/>
              <a:t>Conical hill</a:t>
            </a:r>
          </a:p>
        </p:txBody>
      </p:sp>
      <p:sp>
        <p:nvSpPr>
          <p:cNvPr id="8" name="Rectangle 7">
            <a:extLst>
              <a:ext uri="{FF2B5EF4-FFF2-40B4-BE49-F238E27FC236}">
                <a16:creationId xmlns:a16="http://schemas.microsoft.com/office/drawing/2014/main" id="{BF0DAF61-FCD3-8907-996E-06DB9591EE1C}"/>
              </a:ext>
            </a:extLst>
          </p:cNvPr>
          <p:cNvSpPr/>
          <p:nvPr/>
        </p:nvSpPr>
        <p:spPr>
          <a:xfrm>
            <a:off x="7644881" y="3017313"/>
            <a:ext cx="1296955" cy="3265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1600" dirty="0"/>
              <a:t>Butte</a:t>
            </a:r>
          </a:p>
        </p:txBody>
      </p:sp>
      <p:sp>
        <p:nvSpPr>
          <p:cNvPr id="9" name="Rectangle 8">
            <a:extLst>
              <a:ext uri="{FF2B5EF4-FFF2-40B4-BE49-F238E27FC236}">
                <a16:creationId xmlns:a16="http://schemas.microsoft.com/office/drawing/2014/main" id="{240927EB-FEEA-1B75-1880-6C1321466BC9}"/>
              </a:ext>
            </a:extLst>
          </p:cNvPr>
          <p:cNvSpPr/>
          <p:nvPr/>
        </p:nvSpPr>
        <p:spPr>
          <a:xfrm>
            <a:off x="6288833" y="3666930"/>
            <a:ext cx="811764" cy="2612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1600" dirty="0"/>
              <a:t>Mesa</a:t>
            </a:r>
          </a:p>
        </p:txBody>
      </p:sp>
      <p:sp>
        <p:nvSpPr>
          <p:cNvPr id="10" name="Rectangle 9">
            <a:extLst>
              <a:ext uri="{FF2B5EF4-FFF2-40B4-BE49-F238E27FC236}">
                <a16:creationId xmlns:a16="http://schemas.microsoft.com/office/drawing/2014/main" id="{06F97A7C-D699-F4C9-7103-083EDF67B366}"/>
              </a:ext>
            </a:extLst>
          </p:cNvPr>
          <p:cNvSpPr/>
          <p:nvPr/>
        </p:nvSpPr>
        <p:spPr>
          <a:xfrm>
            <a:off x="3064608" y="2860662"/>
            <a:ext cx="1296955" cy="3265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1600" dirty="0"/>
              <a:t>Plateau</a:t>
            </a:r>
          </a:p>
        </p:txBody>
      </p:sp>
    </p:spTree>
    <p:extLst>
      <p:ext uri="{BB962C8B-B14F-4D97-AF65-F5344CB8AC3E}">
        <p14:creationId xmlns:p14="http://schemas.microsoft.com/office/powerpoint/2010/main" val="2300755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4AD1FA6-8040-9F8F-6952-BBD2A3DCD671}"/>
              </a:ext>
            </a:extLst>
          </p:cNvPr>
          <p:cNvPicPr>
            <a:picLocks noGrp="1" noChangeAspect="1"/>
          </p:cNvPicPr>
          <p:nvPr>
            <p:ph idx="1"/>
          </p:nvPr>
        </p:nvPicPr>
        <p:blipFill rotWithShape="1">
          <a:blip r:embed="rId2"/>
          <a:srcRect/>
          <a:stretch/>
        </p:blipFill>
        <p:spPr>
          <a:xfrm>
            <a:off x="-2" y="-1"/>
            <a:ext cx="12192001" cy="6858000"/>
          </a:xfrm>
          <a:prstGeom prst="rect">
            <a:avLst/>
          </a:prstGeom>
        </p:spPr>
      </p:pic>
      <p:sp>
        <p:nvSpPr>
          <p:cNvPr id="30" name="Rectangle 29">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1CAA3-2BB7-AFD4-1A61-11E6236A22AD}"/>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a:solidFill>
                  <a:schemeClr val="bg1"/>
                </a:solidFill>
              </a:rPr>
              <a:t>Karoo landscape</a:t>
            </a:r>
          </a:p>
        </p:txBody>
      </p:sp>
    </p:spTree>
    <p:extLst>
      <p:ext uri="{BB962C8B-B14F-4D97-AF65-F5344CB8AC3E}">
        <p14:creationId xmlns:p14="http://schemas.microsoft.com/office/powerpoint/2010/main" val="27450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1561-AE7C-98EC-DA30-42A676F94C73}"/>
              </a:ext>
            </a:extLst>
          </p:cNvPr>
          <p:cNvSpPr>
            <a:spLocks noGrp="1"/>
          </p:cNvSpPr>
          <p:nvPr>
            <p:ph type="title"/>
          </p:nvPr>
        </p:nvSpPr>
        <p:spPr/>
        <p:txBody>
          <a:bodyPr/>
          <a:lstStyle/>
          <a:p>
            <a:r>
              <a:rPr lang="en-ZA" dirty="0"/>
              <a:t>Types of Rocks</a:t>
            </a:r>
          </a:p>
        </p:txBody>
      </p:sp>
      <p:sp>
        <p:nvSpPr>
          <p:cNvPr id="3" name="Content Placeholder 2">
            <a:extLst>
              <a:ext uri="{FF2B5EF4-FFF2-40B4-BE49-F238E27FC236}">
                <a16:creationId xmlns:a16="http://schemas.microsoft.com/office/drawing/2014/main" id="{3A320D6E-CB6E-7AE3-53C6-0AC71B7C1835}"/>
              </a:ext>
            </a:extLst>
          </p:cNvPr>
          <p:cNvSpPr>
            <a:spLocks noGrp="1"/>
          </p:cNvSpPr>
          <p:nvPr>
            <p:ph idx="1"/>
          </p:nvPr>
        </p:nvSpPr>
        <p:spPr/>
        <p:txBody>
          <a:bodyPr>
            <a:normAutofit fontScale="92500" lnSpcReduction="20000"/>
          </a:bodyPr>
          <a:lstStyle/>
          <a:p>
            <a:r>
              <a:rPr lang="en-GB" dirty="0"/>
              <a:t>Igneous rocks: These are formed when molten lava or magna cools and solidifies. They include granite</a:t>
            </a:r>
            <a:r>
              <a:rPr lang="en-GB"/>
              <a:t>, basalt </a:t>
            </a:r>
            <a:r>
              <a:rPr lang="en-GB" dirty="0"/>
              <a:t>and dolerite.</a:t>
            </a:r>
          </a:p>
          <a:p>
            <a:r>
              <a:rPr lang="en-GB" dirty="0"/>
              <a:t>Sedimentary rocks: These occur when weathered and eroded rock material is deposited and lithified – turned into rock by compression and cementation with natural substances such as calcrete. They include sandstone, limestone and dolomite.</a:t>
            </a:r>
          </a:p>
          <a:p>
            <a:r>
              <a:rPr lang="en-GB" dirty="0"/>
              <a:t>Metamorphic rocks: When rocks are exposed to great heat and/or pressure they can partially melt and then recrystalize into metamorphic rocks. They include marble, gneiss and schist.</a:t>
            </a:r>
            <a:endParaRPr lang="en-ZA" dirty="0"/>
          </a:p>
        </p:txBody>
      </p:sp>
    </p:spTree>
    <p:extLst>
      <p:ext uri="{BB962C8B-B14F-4D97-AF65-F5344CB8AC3E}">
        <p14:creationId xmlns:p14="http://schemas.microsoft.com/office/powerpoint/2010/main" val="34132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A978-C20C-0042-AF91-79E00FF95103}"/>
              </a:ext>
            </a:extLst>
          </p:cNvPr>
          <p:cNvSpPr>
            <a:spLocks noGrp="1"/>
          </p:cNvSpPr>
          <p:nvPr>
            <p:ph type="title"/>
          </p:nvPr>
        </p:nvSpPr>
        <p:spPr/>
        <p:txBody>
          <a:bodyPr/>
          <a:lstStyle/>
          <a:p>
            <a:r>
              <a:rPr lang="en-ZA" dirty="0"/>
              <a:t>Process of Scarp Retreat</a:t>
            </a:r>
          </a:p>
        </p:txBody>
      </p:sp>
      <p:sp>
        <p:nvSpPr>
          <p:cNvPr id="3" name="Content Placeholder 2">
            <a:extLst>
              <a:ext uri="{FF2B5EF4-FFF2-40B4-BE49-F238E27FC236}">
                <a16:creationId xmlns:a16="http://schemas.microsoft.com/office/drawing/2014/main" id="{43FBF6D0-6736-7BE0-A7EB-42C7B0AF167A}"/>
              </a:ext>
            </a:extLst>
          </p:cNvPr>
          <p:cNvSpPr>
            <a:spLocks noGrp="1"/>
          </p:cNvSpPr>
          <p:nvPr>
            <p:ph idx="1"/>
          </p:nvPr>
        </p:nvSpPr>
        <p:spPr/>
        <p:txBody>
          <a:bodyPr>
            <a:normAutofit fontScale="85000" lnSpcReduction="10000"/>
          </a:bodyPr>
          <a:lstStyle/>
          <a:p>
            <a:r>
              <a:rPr lang="en-GB" dirty="0"/>
              <a:t>A feature of the erosion of layered layers of rock is the way the shape of the landscape often stay the same as the landforms become smaller. </a:t>
            </a:r>
          </a:p>
          <a:p>
            <a:r>
              <a:rPr lang="en-GB" dirty="0"/>
              <a:t>This is largely due to the protective cap of resistant rock which protects the underlying layers. </a:t>
            </a:r>
          </a:p>
          <a:p>
            <a:r>
              <a:rPr lang="en-GB" dirty="0"/>
              <a:t>The resistant layers form a scarp or cliff at the top of the structure. </a:t>
            </a:r>
          </a:p>
          <a:p>
            <a:r>
              <a:rPr lang="en-GB" dirty="0"/>
              <a:t>The less resistant layers form the more gradual slope. </a:t>
            </a:r>
          </a:p>
          <a:p>
            <a:r>
              <a:rPr lang="en-GB" dirty="0"/>
              <a:t>The shape of the slope will remain the same as the slope retreats.</a:t>
            </a:r>
            <a:endParaRPr lang="en-ZA" dirty="0"/>
          </a:p>
        </p:txBody>
      </p:sp>
    </p:spTree>
    <p:extLst>
      <p:ext uri="{BB962C8B-B14F-4D97-AF65-F5344CB8AC3E}">
        <p14:creationId xmlns:p14="http://schemas.microsoft.com/office/powerpoint/2010/main" val="1148583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CBA5-AD46-799E-0300-504BE25BF9D2}"/>
              </a:ext>
            </a:extLst>
          </p:cNvPr>
          <p:cNvSpPr>
            <a:spLocks noGrp="1"/>
          </p:cNvSpPr>
          <p:nvPr>
            <p:ph type="title"/>
          </p:nvPr>
        </p:nvSpPr>
        <p:spPr/>
        <p:txBody>
          <a:bodyPr/>
          <a:lstStyle/>
          <a:p>
            <a:r>
              <a:rPr lang="en-ZA" dirty="0"/>
              <a:t>Scarp retreat model</a:t>
            </a:r>
          </a:p>
        </p:txBody>
      </p:sp>
      <p:pic>
        <p:nvPicPr>
          <p:cNvPr id="4" name="Content Placeholder 3">
            <a:extLst>
              <a:ext uri="{FF2B5EF4-FFF2-40B4-BE49-F238E27FC236}">
                <a16:creationId xmlns:a16="http://schemas.microsoft.com/office/drawing/2014/main" id="{7D820C13-1A70-E9D0-2583-E4AB08B83DDD}"/>
              </a:ext>
            </a:extLst>
          </p:cNvPr>
          <p:cNvPicPr>
            <a:picLocks noGrp="1" noChangeAspect="1"/>
          </p:cNvPicPr>
          <p:nvPr>
            <p:ph idx="1"/>
          </p:nvPr>
        </p:nvPicPr>
        <p:blipFill rotWithShape="1">
          <a:blip r:embed="rId2"/>
          <a:srcRect l="12593" r="12569"/>
          <a:stretch/>
        </p:blipFill>
        <p:spPr>
          <a:xfrm>
            <a:off x="3067050" y="2058988"/>
            <a:ext cx="6057900" cy="4553208"/>
          </a:xfrm>
          <a:prstGeom prst="rect">
            <a:avLst/>
          </a:prstGeom>
        </p:spPr>
      </p:pic>
    </p:spTree>
    <p:extLst>
      <p:ext uri="{BB962C8B-B14F-4D97-AF65-F5344CB8AC3E}">
        <p14:creationId xmlns:p14="http://schemas.microsoft.com/office/powerpoint/2010/main" val="280076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FCE6768-72C6-6E83-978C-6AC94F5F2203}"/>
              </a:ext>
            </a:extLst>
          </p:cNvPr>
          <p:cNvPicPr>
            <a:picLocks noGrp="1" noChangeAspect="1"/>
          </p:cNvPicPr>
          <p:nvPr>
            <p:ph idx="1"/>
          </p:nvPr>
        </p:nvPicPr>
        <p:blipFill rotWithShape="1">
          <a:blip r:embed="rId2"/>
          <a:srcRect t="9274"/>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94FC6-B97F-66EE-2E1D-D9FC07BECAEF}"/>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a:solidFill>
                  <a:schemeClr val="bg1"/>
                </a:solidFill>
              </a:rPr>
              <a:t>Teebus and Koffiebus</a:t>
            </a:r>
          </a:p>
        </p:txBody>
      </p:sp>
    </p:spTree>
    <p:extLst>
      <p:ext uri="{BB962C8B-B14F-4D97-AF65-F5344CB8AC3E}">
        <p14:creationId xmlns:p14="http://schemas.microsoft.com/office/powerpoint/2010/main" val="3376038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458C37-CD85-3573-7245-A1C87EDD2D2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Contour pattern</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FB56195-AD79-3949-0189-AF5A0C7BEBA5}"/>
              </a:ext>
            </a:extLst>
          </p:cNvPr>
          <p:cNvPicPr>
            <a:picLocks noGrp="1" noChangeAspect="1"/>
          </p:cNvPicPr>
          <p:nvPr>
            <p:ph idx="1"/>
          </p:nvPr>
        </p:nvPicPr>
        <p:blipFill rotWithShape="1">
          <a:blip r:embed="rId2"/>
          <a:srcRect l="24156" t="27260" r="29548" b="11259"/>
          <a:stretch/>
        </p:blipFill>
        <p:spPr>
          <a:xfrm>
            <a:off x="3594477" y="1034455"/>
            <a:ext cx="7034720" cy="5254924"/>
          </a:xfrm>
          <a:prstGeom prst="rect">
            <a:avLst/>
          </a:prstGeom>
        </p:spPr>
      </p:pic>
    </p:spTree>
    <p:extLst>
      <p:ext uri="{BB962C8B-B14F-4D97-AF65-F5344CB8AC3E}">
        <p14:creationId xmlns:p14="http://schemas.microsoft.com/office/powerpoint/2010/main" val="4117552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3407-5255-CCA6-7107-11A035CFBBE8}"/>
              </a:ext>
            </a:extLst>
          </p:cNvPr>
          <p:cNvSpPr>
            <a:spLocks noGrp="1"/>
          </p:cNvSpPr>
          <p:nvPr>
            <p:ph type="title"/>
          </p:nvPr>
        </p:nvSpPr>
        <p:spPr/>
        <p:txBody>
          <a:bodyPr/>
          <a:lstStyle/>
          <a:p>
            <a:r>
              <a:rPr lang="en-ZA" dirty="0"/>
              <a:t>Utilization of various landscapes</a:t>
            </a:r>
          </a:p>
        </p:txBody>
      </p:sp>
      <p:sp>
        <p:nvSpPr>
          <p:cNvPr id="3" name="Content Placeholder 2">
            <a:extLst>
              <a:ext uri="{FF2B5EF4-FFF2-40B4-BE49-F238E27FC236}">
                <a16:creationId xmlns:a16="http://schemas.microsoft.com/office/drawing/2014/main" id="{156283E7-C41E-471B-E43F-328B71720A79}"/>
              </a:ext>
            </a:extLst>
          </p:cNvPr>
          <p:cNvSpPr>
            <a:spLocks noGrp="1"/>
          </p:cNvSpPr>
          <p:nvPr>
            <p:ph idx="1"/>
          </p:nvPr>
        </p:nvSpPr>
        <p:spPr/>
        <p:txBody>
          <a:bodyPr>
            <a:normAutofit fontScale="62500" lnSpcReduction="20000"/>
          </a:bodyPr>
          <a:lstStyle/>
          <a:p>
            <a:r>
              <a:rPr lang="en-GB" dirty="0"/>
              <a:t>Hilly areas with gentle slopes in temperate regions tend to offer favourable conditions for agriculture. </a:t>
            </a:r>
          </a:p>
          <a:p>
            <a:r>
              <a:rPr lang="en-GB" dirty="0"/>
              <a:t>It allows good soils to form and prevents soil from becoming waterlogged in rainy periods. </a:t>
            </a:r>
          </a:p>
          <a:p>
            <a:r>
              <a:rPr lang="en-GB" dirty="0"/>
              <a:t>As slopes become steeper, the soils become thinner and is less suited for farming. </a:t>
            </a:r>
          </a:p>
          <a:p>
            <a:r>
              <a:rPr lang="en-GB" dirty="0"/>
              <a:t>Basaltic plateaus such as the Drakensberg is only suitable for farming where the wide river valleys have formed with rich alluvial soils. </a:t>
            </a:r>
          </a:p>
          <a:p>
            <a:r>
              <a:rPr lang="en-GB" dirty="0"/>
              <a:t>Soil derived from basalt tends to be rich in iron and this makes it fertile. </a:t>
            </a:r>
          </a:p>
          <a:p>
            <a:r>
              <a:rPr lang="en-GB" dirty="0"/>
              <a:t>The steep slopes formed by basaltic layers are an obstacle for transport, communications and human settlement. These areas usually have dispersed rural communities. </a:t>
            </a:r>
          </a:p>
          <a:p>
            <a:r>
              <a:rPr lang="en-GB" dirty="0"/>
              <a:t>More gentle slopes are often used for grazing or forestry. </a:t>
            </a:r>
            <a:endParaRPr lang="en-ZA" dirty="0"/>
          </a:p>
        </p:txBody>
      </p:sp>
    </p:spTree>
    <p:extLst>
      <p:ext uri="{BB962C8B-B14F-4D97-AF65-F5344CB8AC3E}">
        <p14:creationId xmlns:p14="http://schemas.microsoft.com/office/powerpoint/2010/main" val="531955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2856-99F1-DE77-9B55-384FE86E2C78}"/>
              </a:ext>
            </a:extLst>
          </p:cNvPr>
          <p:cNvSpPr>
            <a:spLocks noGrp="1"/>
          </p:cNvSpPr>
          <p:nvPr>
            <p:ph type="title"/>
          </p:nvPr>
        </p:nvSpPr>
        <p:spPr/>
        <p:txBody>
          <a:bodyPr/>
          <a:lstStyle/>
          <a:p>
            <a:r>
              <a:rPr lang="en-ZA" dirty="0"/>
              <a:t>Continued…</a:t>
            </a:r>
          </a:p>
        </p:txBody>
      </p:sp>
      <p:sp>
        <p:nvSpPr>
          <p:cNvPr id="3" name="Content Placeholder 2">
            <a:extLst>
              <a:ext uri="{FF2B5EF4-FFF2-40B4-BE49-F238E27FC236}">
                <a16:creationId xmlns:a16="http://schemas.microsoft.com/office/drawing/2014/main" id="{71685096-FF6E-0C36-9F6B-7E4BE6A28CF7}"/>
              </a:ext>
            </a:extLst>
          </p:cNvPr>
          <p:cNvSpPr>
            <a:spLocks noGrp="1"/>
          </p:cNvSpPr>
          <p:nvPr>
            <p:ph idx="1"/>
          </p:nvPr>
        </p:nvSpPr>
        <p:spPr/>
        <p:txBody>
          <a:bodyPr>
            <a:normAutofit fontScale="70000" lnSpcReduction="20000"/>
          </a:bodyPr>
          <a:lstStyle/>
          <a:p>
            <a:r>
              <a:rPr lang="en-GB" dirty="0"/>
              <a:t>Canyon landscapes are normally found in dry areas. </a:t>
            </a:r>
          </a:p>
          <a:p>
            <a:r>
              <a:rPr lang="en-GB" dirty="0"/>
              <a:t>It is popular for development of tourism. The Grand Canyon in the USA receives thousand of tourist a day. The Fish River Canyon in Namibia is popular hiking trail. </a:t>
            </a:r>
          </a:p>
          <a:p>
            <a:r>
              <a:rPr lang="en-GB" dirty="0"/>
              <a:t>The Karoo landscapes may appear to have no economic value, but it is very important for sheep and goat farming. Farmers must move their stock to various areas during the year in search of grazing. </a:t>
            </a:r>
          </a:p>
          <a:p>
            <a:r>
              <a:rPr lang="en-GB" dirty="0"/>
              <a:t>Because of the shortage of water and the risk of overgrazing, the Karoo farms are very large compared to farms in more humid conditions. </a:t>
            </a:r>
          </a:p>
          <a:p>
            <a:r>
              <a:rPr lang="en-GB" dirty="0"/>
              <a:t>Due to damage caused by years of neglect and overgrazing, many farms are deserted. Others have been turned into game farms</a:t>
            </a:r>
            <a:endParaRPr lang="en-ZA" dirty="0"/>
          </a:p>
        </p:txBody>
      </p:sp>
    </p:spTree>
    <p:extLst>
      <p:ext uri="{BB962C8B-B14F-4D97-AF65-F5344CB8AC3E}">
        <p14:creationId xmlns:p14="http://schemas.microsoft.com/office/powerpoint/2010/main" val="9973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63A1-8716-4D6A-9505-A3A64CB77D52}"/>
              </a:ext>
            </a:extLst>
          </p:cNvPr>
          <p:cNvSpPr>
            <a:spLocks noGrp="1"/>
          </p:cNvSpPr>
          <p:nvPr>
            <p:ph type="title"/>
          </p:nvPr>
        </p:nvSpPr>
        <p:spPr/>
        <p:txBody>
          <a:bodyPr/>
          <a:lstStyle/>
          <a:p>
            <a:r>
              <a:rPr lang="en-ZA" dirty="0"/>
              <a:t>Activity 1</a:t>
            </a:r>
          </a:p>
        </p:txBody>
      </p:sp>
      <p:sp>
        <p:nvSpPr>
          <p:cNvPr id="3" name="Content Placeholder 2">
            <a:extLst>
              <a:ext uri="{FF2B5EF4-FFF2-40B4-BE49-F238E27FC236}">
                <a16:creationId xmlns:a16="http://schemas.microsoft.com/office/drawing/2014/main" id="{16C61A88-9AFF-A711-A427-A76D7205CC33}"/>
              </a:ext>
            </a:extLst>
          </p:cNvPr>
          <p:cNvSpPr>
            <a:spLocks noGrp="1"/>
          </p:cNvSpPr>
          <p:nvPr>
            <p:ph idx="1"/>
          </p:nvPr>
        </p:nvSpPr>
        <p:spPr/>
        <p:txBody>
          <a:bodyPr/>
          <a:lstStyle/>
          <a:p>
            <a:r>
              <a:rPr lang="en-ZA" dirty="0"/>
              <a:t>Copy and complete the following table.</a:t>
            </a:r>
          </a:p>
          <a:p>
            <a:pPr marL="0" indent="0">
              <a:buNone/>
            </a:pPr>
            <a:endParaRPr lang="en-ZA" dirty="0"/>
          </a:p>
        </p:txBody>
      </p:sp>
      <p:graphicFrame>
        <p:nvGraphicFramePr>
          <p:cNvPr id="4" name="Table 4">
            <a:extLst>
              <a:ext uri="{FF2B5EF4-FFF2-40B4-BE49-F238E27FC236}">
                <a16:creationId xmlns:a16="http://schemas.microsoft.com/office/drawing/2014/main" id="{4F85AF23-B2D2-9E2B-87AD-75108023D0C8}"/>
              </a:ext>
            </a:extLst>
          </p:cNvPr>
          <p:cNvGraphicFramePr>
            <a:graphicFrameLocks noGrp="1"/>
          </p:cNvGraphicFramePr>
          <p:nvPr>
            <p:extLst>
              <p:ext uri="{D42A27DB-BD31-4B8C-83A1-F6EECF244321}">
                <p14:modId xmlns:p14="http://schemas.microsoft.com/office/powerpoint/2010/main" val="519056695"/>
              </p:ext>
            </p:extLst>
          </p:nvPr>
        </p:nvGraphicFramePr>
        <p:xfrm>
          <a:off x="1184274" y="3224741"/>
          <a:ext cx="10017124" cy="2347384"/>
        </p:xfrm>
        <a:graphic>
          <a:graphicData uri="http://schemas.openxmlformats.org/drawingml/2006/table">
            <a:tbl>
              <a:tblPr firstRow="1" bandRow="1">
                <a:tableStyleId>{93296810-A885-4BE3-A3E7-6D5BEEA58F35}</a:tableStyleId>
              </a:tblPr>
              <a:tblGrid>
                <a:gridCol w="2504281">
                  <a:extLst>
                    <a:ext uri="{9D8B030D-6E8A-4147-A177-3AD203B41FA5}">
                      <a16:colId xmlns:a16="http://schemas.microsoft.com/office/drawing/2014/main" val="2042526143"/>
                    </a:ext>
                  </a:extLst>
                </a:gridCol>
                <a:gridCol w="2504281">
                  <a:extLst>
                    <a:ext uri="{9D8B030D-6E8A-4147-A177-3AD203B41FA5}">
                      <a16:colId xmlns:a16="http://schemas.microsoft.com/office/drawing/2014/main" val="1603416437"/>
                    </a:ext>
                  </a:extLst>
                </a:gridCol>
                <a:gridCol w="2504281">
                  <a:extLst>
                    <a:ext uri="{9D8B030D-6E8A-4147-A177-3AD203B41FA5}">
                      <a16:colId xmlns:a16="http://schemas.microsoft.com/office/drawing/2014/main" val="1842324883"/>
                    </a:ext>
                  </a:extLst>
                </a:gridCol>
                <a:gridCol w="2504281">
                  <a:extLst>
                    <a:ext uri="{9D8B030D-6E8A-4147-A177-3AD203B41FA5}">
                      <a16:colId xmlns:a16="http://schemas.microsoft.com/office/drawing/2014/main" val="572949780"/>
                    </a:ext>
                  </a:extLst>
                </a:gridCol>
              </a:tblGrid>
              <a:tr h="586846">
                <a:tc>
                  <a:txBody>
                    <a:bodyPr/>
                    <a:lstStyle/>
                    <a:p>
                      <a:endParaRPr lang="en-ZA" dirty="0"/>
                    </a:p>
                  </a:txBody>
                  <a:tcPr/>
                </a:tc>
                <a:tc>
                  <a:txBody>
                    <a:bodyPr/>
                    <a:lstStyle/>
                    <a:p>
                      <a:r>
                        <a:rPr lang="en-ZA" dirty="0"/>
                        <a:t>Hilly landscapes</a:t>
                      </a:r>
                    </a:p>
                  </a:txBody>
                  <a:tcPr/>
                </a:tc>
                <a:tc>
                  <a:txBody>
                    <a:bodyPr/>
                    <a:lstStyle/>
                    <a:p>
                      <a:r>
                        <a:rPr lang="en-ZA" dirty="0"/>
                        <a:t>Basaltic plateaus</a:t>
                      </a:r>
                    </a:p>
                  </a:txBody>
                  <a:tcPr/>
                </a:tc>
                <a:tc>
                  <a:txBody>
                    <a:bodyPr/>
                    <a:lstStyle/>
                    <a:p>
                      <a:r>
                        <a:rPr lang="en-ZA" dirty="0"/>
                        <a:t>Canyons</a:t>
                      </a:r>
                    </a:p>
                  </a:txBody>
                  <a:tcPr/>
                </a:tc>
                <a:extLst>
                  <a:ext uri="{0D108BD9-81ED-4DB2-BD59-A6C34878D82A}">
                    <a16:rowId xmlns:a16="http://schemas.microsoft.com/office/drawing/2014/main" val="105565220"/>
                  </a:ext>
                </a:extLst>
              </a:tr>
              <a:tr h="586846">
                <a:tc>
                  <a:txBody>
                    <a:bodyPr/>
                    <a:lstStyle/>
                    <a:p>
                      <a:r>
                        <a:rPr lang="en-ZA" dirty="0"/>
                        <a:t>How they occur</a:t>
                      </a:r>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304058132"/>
                  </a:ext>
                </a:extLst>
              </a:tr>
              <a:tr h="586846">
                <a:tc>
                  <a:txBody>
                    <a:bodyPr/>
                    <a:lstStyle/>
                    <a:p>
                      <a:r>
                        <a:rPr lang="en-ZA" dirty="0"/>
                        <a:t>Significance</a:t>
                      </a:r>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3907890393"/>
                  </a:ext>
                </a:extLst>
              </a:tr>
              <a:tr h="586846">
                <a:tc>
                  <a:txBody>
                    <a:bodyPr/>
                    <a:lstStyle/>
                    <a:p>
                      <a:r>
                        <a:rPr lang="en-ZA" dirty="0"/>
                        <a:t>Examples</a:t>
                      </a:r>
                    </a:p>
                  </a:txBody>
                  <a:tcPr/>
                </a:tc>
                <a:tc>
                  <a:txBody>
                    <a:bodyPr/>
                    <a:lstStyle/>
                    <a:p>
                      <a:endParaRPr lang="en-ZA"/>
                    </a:p>
                  </a:txBody>
                  <a:tcPr/>
                </a:tc>
                <a:tc>
                  <a:txBody>
                    <a:bodyPr/>
                    <a:lstStyle/>
                    <a:p>
                      <a:endParaRPr lang="en-ZA"/>
                    </a:p>
                  </a:txBody>
                  <a:tcPr/>
                </a:tc>
                <a:tc>
                  <a:txBody>
                    <a:bodyPr/>
                    <a:lstStyle/>
                    <a:p>
                      <a:endParaRPr lang="en-ZA" dirty="0"/>
                    </a:p>
                  </a:txBody>
                  <a:tcPr/>
                </a:tc>
                <a:extLst>
                  <a:ext uri="{0D108BD9-81ED-4DB2-BD59-A6C34878D82A}">
                    <a16:rowId xmlns:a16="http://schemas.microsoft.com/office/drawing/2014/main" val="2723638918"/>
                  </a:ext>
                </a:extLst>
              </a:tr>
            </a:tbl>
          </a:graphicData>
        </a:graphic>
      </p:graphicFrame>
    </p:spTree>
    <p:extLst>
      <p:ext uri="{BB962C8B-B14F-4D97-AF65-F5344CB8AC3E}">
        <p14:creationId xmlns:p14="http://schemas.microsoft.com/office/powerpoint/2010/main" val="68458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3854-505A-D598-8D51-1394A13A7E35}"/>
              </a:ext>
            </a:extLst>
          </p:cNvPr>
          <p:cNvSpPr>
            <a:spLocks noGrp="1"/>
          </p:cNvSpPr>
          <p:nvPr>
            <p:ph type="title"/>
          </p:nvPr>
        </p:nvSpPr>
        <p:spPr/>
        <p:txBody>
          <a:bodyPr/>
          <a:lstStyle/>
          <a:p>
            <a:r>
              <a:rPr lang="en-ZA" dirty="0"/>
              <a:t>Activity 2</a:t>
            </a:r>
          </a:p>
        </p:txBody>
      </p:sp>
      <p:sp>
        <p:nvSpPr>
          <p:cNvPr id="3" name="Content Placeholder 2">
            <a:extLst>
              <a:ext uri="{FF2B5EF4-FFF2-40B4-BE49-F238E27FC236}">
                <a16:creationId xmlns:a16="http://schemas.microsoft.com/office/drawing/2014/main" id="{64AC61BF-6EC2-EAB9-94C3-ECD600574A6D}"/>
              </a:ext>
            </a:extLst>
          </p:cNvPr>
          <p:cNvSpPr>
            <a:spLocks noGrp="1"/>
          </p:cNvSpPr>
          <p:nvPr>
            <p:ph idx="1"/>
          </p:nvPr>
        </p:nvSpPr>
        <p:spPr/>
        <p:txBody>
          <a:bodyPr/>
          <a:lstStyle/>
          <a:p>
            <a:r>
              <a:rPr lang="en-ZA" dirty="0"/>
              <a:t>Compare two landforms </a:t>
            </a:r>
          </a:p>
          <a:p>
            <a:r>
              <a:rPr lang="en-ZA" dirty="0"/>
              <a:t>Complete the activity on page 116 in Via Afrika</a:t>
            </a:r>
          </a:p>
        </p:txBody>
      </p:sp>
    </p:spTree>
    <p:extLst>
      <p:ext uri="{BB962C8B-B14F-4D97-AF65-F5344CB8AC3E}">
        <p14:creationId xmlns:p14="http://schemas.microsoft.com/office/powerpoint/2010/main" val="1003661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BC44-7A37-CCBB-0963-85B4D55C6DD8}"/>
              </a:ext>
            </a:extLst>
          </p:cNvPr>
          <p:cNvSpPr>
            <a:spLocks noGrp="1"/>
          </p:cNvSpPr>
          <p:nvPr>
            <p:ph type="title"/>
          </p:nvPr>
        </p:nvSpPr>
        <p:spPr/>
        <p:txBody>
          <a:bodyPr/>
          <a:lstStyle/>
          <a:p>
            <a:r>
              <a:rPr lang="en-ZA" dirty="0"/>
              <a:t>Activity 3: Questions</a:t>
            </a:r>
          </a:p>
        </p:txBody>
      </p:sp>
      <p:sp>
        <p:nvSpPr>
          <p:cNvPr id="3" name="Content Placeholder 2">
            <a:extLst>
              <a:ext uri="{FF2B5EF4-FFF2-40B4-BE49-F238E27FC236}">
                <a16:creationId xmlns:a16="http://schemas.microsoft.com/office/drawing/2014/main" id="{540F1413-6A6D-BC98-87BF-D8836FA0F5BF}"/>
              </a:ext>
            </a:extLst>
          </p:cNvPr>
          <p:cNvSpPr>
            <a:spLocks noGrp="1"/>
          </p:cNvSpPr>
          <p:nvPr>
            <p:ph idx="1"/>
          </p:nvPr>
        </p:nvSpPr>
        <p:spPr/>
        <p:txBody>
          <a:bodyPr/>
          <a:lstStyle/>
          <a:p>
            <a:r>
              <a:rPr lang="en-ZA" dirty="0"/>
              <a:t>Complete questions on page 117-119</a:t>
            </a:r>
          </a:p>
        </p:txBody>
      </p:sp>
    </p:spTree>
    <p:extLst>
      <p:ext uri="{BB962C8B-B14F-4D97-AF65-F5344CB8AC3E}">
        <p14:creationId xmlns:p14="http://schemas.microsoft.com/office/powerpoint/2010/main" val="3394639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39DB-2989-0B0C-CC17-40299326E1D4}"/>
              </a:ext>
            </a:extLst>
          </p:cNvPr>
          <p:cNvSpPr>
            <a:spLocks noGrp="1"/>
          </p:cNvSpPr>
          <p:nvPr>
            <p:ph type="title"/>
          </p:nvPr>
        </p:nvSpPr>
        <p:spPr/>
        <p:txBody>
          <a:bodyPr/>
          <a:lstStyle/>
          <a:p>
            <a:r>
              <a:rPr lang="en-ZA" dirty="0"/>
              <a:t>Three ways rocks are layered</a:t>
            </a:r>
          </a:p>
        </p:txBody>
      </p:sp>
      <p:sp>
        <p:nvSpPr>
          <p:cNvPr id="3" name="Content Placeholder 2">
            <a:extLst>
              <a:ext uri="{FF2B5EF4-FFF2-40B4-BE49-F238E27FC236}">
                <a16:creationId xmlns:a16="http://schemas.microsoft.com/office/drawing/2014/main" id="{7A21DB62-8F16-58F2-08F1-DE7540BBDFA2}"/>
              </a:ext>
            </a:extLst>
          </p:cNvPr>
          <p:cNvSpPr>
            <a:spLocks noGrp="1"/>
          </p:cNvSpPr>
          <p:nvPr>
            <p:ph idx="1"/>
          </p:nvPr>
        </p:nvSpPr>
        <p:spPr/>
        <p:txBody>
          <a:bodyPr/>
          <a:lstStyle/>
          <a:p>
            <a:r>
              <a:rPr lang="en-ZA" dirty="0"/>
              <a:t>Horizontal layers – Flat-lying rock layers</a:t>
            </a:r>
          </a:p>
          <a:p>
            <a:r>
              <a:rPr lang="en-ZA" dirty="0"/>
              <a:t>Inclined layers – Tilted layers at an angle to the horizontal</a:t>
            </a:r>
          </a:p>
          <a:p>
            <a:r>
              <a:rPr lang="en-ZA" dirty="0"/>
              <a:t>Massive – Without any layering</a:t>
            </a:r>
          </a:p>
        </p:txBody>
      </p:sp>
    </p:spTree>
    <p:extLst>
      <p:ext uri="{BB962C8B-B14F-4D97-AF65-F5344CB8AC3E}">
        <p14:creationId xmlns:p14="http://schemas.microsoft.com/office/powerpoint/2010/main" val="179392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6863-38FB-F2EB-038A-D7B62758B47B}"/>
              </a:ext>
            </a:extLst>
          </p:cNvPr>
          <p:cNvSpPr>
            <a:spLocks noGrp="1"/>
          </p:cNvSpPr>
          <p:nvPr>
            <p:ph type="title"/>
          </p:nvPr>
        </p:nvSpPr>
        <p:spPr/>
        <p:txBody>
          <a:bodyPr>
            <a:normAutofit fontScale="90000"/>
          </a:bodyPr>
          <a:lstStyle/>
          <a:p>
            <a:r>
              <a:rPr lang="en-GB" dirty="0"/>
              <a:t>Processes associated with the development of horizontally layered rocks</a:t>
            </a:r>
            <a:endParaRPr lang="en-ZA" dirty="0"/>
          </a:p>
        </p:txBody>
      </p:sp>
      <p:sp>
        <p:nvSpPr>
          <p:cNvPr id="3" name="Content Placeholder 2">
            <a:extLst>
              <a:ext uri="{FF2B5EF4-FFF2-40B4-BE49-F238E27FC236}">
                <a16:creationId xmlns:a16="http://schemas.microsoft.com/office/drawing/2014/main" id="{7EC09098-6284-58CF-C3C3-A738C1F5A092}"/>
              </a:ext>
            </a:extLst>
          </p:cNvPr>
          <p:cNvSpPr>
            <a:spLocks noGrp="1"/>
          </p:cNvSpPr>
          <p:nvPr>
            <p:ph idx="1"/>
          </p:nvPr>
        </p:nvSpPr>
        <p:spPr/>
        <p:txBody>
          <a:bodyPr>
            <a:normAutofit fontScale="77500" lnSpcReduction="20000"/>
          </a:bodyPr>
          <a:lstStyle/>
          <a:p>
            <a:r>
              <a:rPr lang="en-GB" dirty="0"/>
              <a:t>Horizontally layered rocks can be the result of sediments by wind &amp; water. </a:t>
            </a:r>
          </a:p>
          <a:p>
            <a:r>
              <a:rPr lang="en-GB" dirty="0"/>
              <a:t>The sediments are turned into rock as more and more layers of sediments are deposited over millions of years. </a:t>
            </a:r>
          </a:p>
          <a:p>
            <a:r>
              <a:rPr lang="en-GB" dirty="0"/>
              <a:t>Igneous rocks produced by very liquid lava can also be found in horizontal layers </a:t>
            </a:r>
          </a:p>
          <a:p>
            <a:r>
              <a:rPr lang="en-GB" dirty="0"/>
              <a:t>These can be formed when magna is pushed in between other layers underground (intrudes) to form silt. </a:t>
            </a:r>
          </a:p>
          <a:p>
            <a:r>
              <a:rPr lang="en-GB" dirty="0"/>
              <a:t>If lava pours out on the surface (extrudes) through fissure volcanoes, it can form thick layers of lava flows on the surface. </a:t>
            </a:r>
          </a:p>
        </p:txBody>
      </p:sp>
    </p:spTree>
    <p:extLst>
      <p:ext uri="{BB962C8B-B14F-4D97-AF65-F5344CB8AC3E}">
        <p14:creationId xmlns:p14="http://schemas.microsoft.com/office/powerpoint/2010/main" val="1381193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92F0-5A66-3DB5-0886-0894B44BBFC9}"/>
              </a:ext>
            </a:extLst>
          </p:cNvPr>
          <p:cNvSpPr>
            <a:spLocks noGrp="1"/>
          </p:cNvSpPr>
          <p:nvPr>
            <p:ph type="title"/>
          </p:nvPr>
        </p:nvSpPr>
        <p:spPr/>
        <p:txBody>
          <a:bodyPr/>
          <a:lstStyle/>
          <a:p>
            <a:r>
              <a:rPr lang="en-ZA" dirty="0"/>
              <a:t>Continued…</a:t>
            </a:r>
          </a:p>
        </p:txBody>
      </p:sp>
      <p:sp>
        <p:nvSpPr>
          <p:cNvPr id="3" name="Content Placeholder 2">
            <a:extLst>
              <a:ext uri="{FF2B5EF4-FFF2-40B4-BE49-F238E27FC236}">
                <a16:creationId xmlns:a16="http://schemas.microsoft.com/office/drawing/2014/main" id="{495C4926-F048-94D0-D02E-296B084721C6}"/>
              </a:ext>
            </a:extLst>
          </p:cNvPr>
          <p:cNvSpPr>
            <a:spLocks noGrp="1"/>
          </p:cNvSpPr>
          <p:nvPr>
            <p:ph idx="1"/>
          </p:nvPr>
        </p:nvSpPr>
        <p:spPr/>
        <p:txBody>
          <a:bodyPr>
            <a:normAutofit fontScale="77500" lnSpcReduction="20000"/>
          </a:bodyPr>
          <a:lstStyle/>
          <a:p>
            <a:r>
              <a:rPr lang="en-GB" dirty="0"/>
              <a:t>Scientists believe that the basalt that covered parts of South Africa and formed on top of the Drakensberg was made up of a number of successive eruptions and measured over a kilometre deep. </a:t>
            </a:r>
          </a:p>
          <a:p>
            <a:r>
              <a:rPr lang="en-GB" dirty="0"/>
              <a:t>Resistant layers of rock also led to the formation of the flat-topped hills that is characteristic of the Karoo in S.A. </a:t>
            </a:r>
          </a:p>
          <a:p>
            <a:r>
              <a:rPr lang="en-GB" dirty="0"/>
              <a:t>The present day appearance of landscapes formed by horizontally layered rock will depend on the relative resistance of the rock to erosion. </a:t>
            </a:r>
          </a:p>
          <a:p>
            <a:r>
              <a:rPr lang="en-GB" dirty="0"/>
              <a:t> It will also depend on the type of weathering and erosion dominant on the area. </a:t>
            </a:r>
          </a:p>
          <a:p>
            <a:r>
              <a:rPr lang="en-GB" dirty="0"/>
              <a:t>It will be heavily dependent on the climate of a particular region.</a:t>
            </a:r>
            <a:endParaRPr lang="en-ZA" dirty="0"/>
          </a:p>
          <a:p>
            <a:endParaRPr lang="en-ZA" dirty="0"/>
          </a:p>
        </p:txBody>
      </p:sp>
    </p:spTree>
    <p:extLst>
      <p:ext uri="{BB962C8B-B14F-4D97-AF65-F5344CB8AC3E}">
        <p14:creationId xmlns:p14="http://schemas.microsoft.com/office/powerpoint/2010/main" val="339886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2BC4-26BA-265D-53DE-7AD56741B4E8}"/>
              </a:ext>
            </a:extLst>
          </p:cNvPr>
          <p:cNvSpPr>
            <a:spLocks noGrp="1"/>
          </p:cNvSpPr>
          <p:nvPr>
            <p:ph type="title"/>
          </p:nvPr>
        </p:nvSpPr>
        <p:spPr/>
        <p:txBody>
          <a:bodyPr>
            <a:normAutofit fontScale="90000"/>
          </a:bodyPr>
          <a:lstStyle/>
          <a:p>
            <a:r>
              <a:rPr lang="en-ZA" dirty="0"/>
              <a:t>Landscapes associated with horizontal layered</a:t>
            </a:r>
          </a:p>
        </p:txBody>
      </p:sp>
      <p:sp>
        <p:nvSpPr>
          <p:cNvPr id="3" name="Content Placeholder 2">
            <a:extLst>
              <a:ext uri="{FF2B5EF4-FFF2-40B4-BE49-F238E27FC236}">
                <a16:creationId xmlns:a16="http://schemas.microsoft.com/office/drawing/2014/main" id="{7E51B64F-73BC-4226-AA03-4ED9A61371D7}"/>
              </a:ext>
            </a:extLst>
          </p:cNvPr>
          <p:cNvSpPr>
            <a:spLocks noGrp="1"/>
          </p:cNvSpPr>
          <p:nvPr>
            <p:ph idx="1"/>
          </p:nvPr>
        </p:nvSpPr>
        <p:spPr/>
        <p:txBody>
          <a:bodyPr/>
          <a:lstStyle/>
          <a:p>
            <a:r>
              <a:rPr lang="en-ZA" dirty="0"/>
              <a:t>Hilly landscape</a:t>
            </a:r>
          </a:p>
          <a:p>
            <a:r>
              <a:rPr lang="en-ZA" dirty="0"/>
              <a:t>Basaltic plateaus </a:t>
            </a:r>
          </a:p>
          <a:p>
            <a:r>
              <a:rPr lang="en-ZA" dirty="0"/>
              <a:t>Canyon landscapes</a:t>
            </a:r>
          </a:p>
          <a:p>
            <a:r>
              <a:rPr lang="en-ZA" dirty="0"/>
              <a:t>Karoo landscapes</a:t>
            </a:r>
          </a:p>
        </p:txBody>
      </p:sp>
    </p:spTree>
    <p:extLst>
      <p:ext uri="{BB962C8B-B14F-4D97-AF65-F5344CB8AC3E}">
        <p14:creationId xmlns:p14="http://schemas.microsoft.com/office/powerpoint/2010/main" val="261220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1524-4603-4FB6-FCEF-94F597D562FE}"/>
              </a:ext>
            </a:extLst>
          </p:cNvPr>
          <p:cNvSpPr>
            <a:spLocks noGrp="1"/>
          </p:cNvSpPr>
          <p:nvPr>
            <p:ph type="title"/>
          </p:nvPr>
        </p:nvSpPr>
        <p:spPr/>
        <p:txBody>
          <a:bodyPr/>
          <a:lstStyle/>
          <a:p>
            <a:r>
              <a:rPr lang="en-ZA" dirty="0"/>
              <a:t>Hilly landscapes</a:t>
            </a:r>
          </a:p>
        </p:txBody>
      </p:sp>
      <p:sp>
        <p:nvSpPr>
          <p:cNvPr id="3" name="Content Placeholder 2">
            <a:extLst>
              <a:ext uri="{FF2B5EF4-FFF2-40B4-BE49-F238E27FC236}">
                <a16:creationId xmlns:a16="http://schemas.microsoft.com/office/drawing/2014/main" id="{550C0647-596D-4AC1-DDD3-27794C581A78}"/>
              </a:ext>
            </a:extLst>
          </p:cNvPr>
          <p:cNvSpPr>
            <a:spLocks noGrp="1"/>
          </p:cNvSpPr>
          <p:nvPr>
            <p:ph idx="1"/>
          </p:nvPr>
        </p:nvSpPr>
        <p:spPr/>
        <p:txBody>
          <a:bodyPr>
            <a:normAutofit/>
          </a:bodyPr>
          <a:lstStyle/>
          <a:p>
            <a:r>
              <a:rPr lang="en-GB" dirty="0"/>
              <a:t>If horizontally layered rocks are of similar resistance to erosion, the landscape will be different than the Karoo. </a:t>
            </a:r>
          </a:p>
          <a:p>
            <a:r>
              <a:rPr lang="en-GB" dirty="0"/>
              <a:t>The key is the absence of a hard protective cap rock protecting the softer layers. </a:t>
            </a:r>
          </a:p>
        </p:txBody>
      </p:sp>
    </p:spTree>
    <p:extLst>
      <p:ext uri="{BB962C8B-B14F-4D97-AF65-F5344CB8AC3E}">
        <p14:creationId xmlns:p14="http://schemas.microsoft.com/office/powerpoint/2010/main" val="352056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3AE8-A6C3-D323-E3AA-DEB840505BA9}"/>
              </a:ext>
            </a:extLst>
          </p:cNvPr>
          <p:cNvSpPr>
            <a:spLocks noGrp="1"/>
          </p:cNvSpPr>
          <p:nvPr>
            <p:ph type="title"/>
          </p:nvPr>
        </p:nvSpPr>
        <p:spPr/>
        <p:txBody>
          <a:bodyPr/>
          <a:lstStyle/>
          <a:p>
            <a:r>
              <a:rPr lang="en-ZA" dirty="0"/>
              <a:t>Hilly landscapes (Areas of high rainfall)</a:t>
            </a:r>
          </a:p>
        </p:txBody>
      </p:sp>
      <p:sp>
        <p:nvSpPr>
          <p:cNvPr id="3" name="Content Placeholder 2">
            <a:extLst>
              <a:ext uri="{FF2B5EF4-FFF2-40B4-BE49-F238E27FC236}">
                <a16:creationId xmlns:a16="http://schemas.microsoft.com/office/drawing/2014/main" id="{70C41B58-2CB3-3D3D-D1A4-2B5C0CD019E7}"/>
              </a:ext>
            </a:extLst>
          </p:cNvPr>
          <p:cNvSpPr>
            <a:spLocks noGrp="1"/>
          </p:cNvSpPr>
          <p:nvPr>
            <p:ph idx="1"/>
          </p:nvPr>
        </p:nvSpPr>
        <p:spPr/>
        <p:txBody>
          <a:bodyPr>
            <a:normAutofit fontScale="77500" lnSpcReduction="20000"/>
          </a:bodyPr>
          <a:lstStyle/>
          <a:p>
            <a:r>
              <a:rPr lang="en-GB" dirty="0"/>
              <a:t>In areas of high rainfall we find more chemical weathering due to the higher rainfall and more moderate temperatures. </a:t>
            </a:r>
          </a:p>
          <a:p>
            <a:r>
              <a:rPr lang="en-GB" dirty="0"/>
              <a:t>The moderate condition mean there is more vegetation to stabilise slopes. </a:t>
            </a:r>
          </a:p>
          <a:p>
            <a:r>
              <a:rPr lang="en-GB" dirty="0"/>
              <a:t>As a result landscapes tend to be more rounded. </a:t>
            </a:r>
          </a:p>
          <a:p>
            <a:r>
              <a:rPr lang="en-GB" dirty="0"/>
              <a:t>There will be a greater mix of steep and gradual slopes. </a:t>
            </a:r>
          </a:p>
          <a:p>
            <a:r>
              <a:rPr lang="en-GB" dirty="0"/>
              <a:t>The moderate conditions will allow deep soil to form and the rolling landscapes will reduce chances of waterlogged soils. </a:t>
            </a:r>
          </a:p>
          <a:p>
            <a:r>
              <a:rPr lang="en-GB" dirty="0"/>
              <a:t>This areas will be well suited for crop farming, </a:t>
            </a:r>
            <a:r>
              <a:rPr lang="en-GB" dirty="0" err="1"/>
              <a:t>eg.</a:t>
            </a:r>
            <a:r>
              <a:rPr lang="en-GB" dirty="0"/>
              <a:t> the </a:t>
            </a:r>
            <a:r>
              <a:rPr lang="en-GB" dirty="0" err="1"/>
              <a:t>Swartland</a:t>
            </a:r>
            <a:r>
              <a:rPr lang="en-GB" dirty="0"/>
              <a:t> region in the Western Cape. </a:t>
            </a:r>
            <a:endParaRPr lang="en-ZA" dirty="0"/>
          </a:p>
        </p:txBody>
      </p:sp>
    </p:spTree>
    <p:extLst>
      <p:ext uri="{BB962C8B-B14F-4D97-AF65-F5344CB8AC3E}">
        <p14:creationId xmlns:p14="http://schemas.microsoft.com/office/powerpoint/2010/main" val="278953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scover Swartland: the not-so-new wine region on the block">
            <a:extLst>
              <a:ext uri="{FF2B5EF4-FFF2-40B4-BE49-F238E27FC236}">
                <a16:creationId xmlns:a16="http://schemas.microsoft.com/office/drawing/2014/main" id="{58C65898-D2D2-5165-9B9F-24D600D33A1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616"/>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7" name="Freeform: Shape 103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9" name="Freeform: Shape 103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AB568A-9A80-BCE3-C0D8-1DE350A6760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Swartland</a:t>
            </a:r>
          </a:p>
        </p:txBody>
      </p:sp>
      <p:sp>
        <p:nvSpPr>
          <p:cNvPr id="1041" name="Rectangle 10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0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57747"/>
      </p:ext>
    </p:extLst>
  </p:cSld>
  <p:clrMapOvr>
    <a:masterClrMapping/>
  </p:clrMapOvr>
</p:sld>
</file>

<file path=ppt/theme/theme1.xml><?xml version="1.0" encoding="utf-8"?>
<a:theme xmlns:a="http://schemas.openxmlformats.org/drawingml/2006/main" name="AccentBox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71</TotalTime>
  <Words>1473</Words>
  <Application>Microsoft Office PowerPoint</Application>
  <PresentationFormat>Widescreen</PresentationFormat>
  <Paragraphs>120</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Avenir Next LT Pro</vt:lpstr>
      <vt:lpstr>Calibri</vt:lpstr>
      <vt:lpstr>AccentBoxVTI</vt:lpstr>
      <vt:lpstr>Grade 11 Term 2</vt:lpstr>
      <vt:lpstr>Types of Rocks</vt:lpstr>
      <vt:lpstr>Three ways rocks are layered</vt:lpstr>
      <vt:lpstr>Processes associated with the development of horizontally layered rocks</vt:lpstr>
      <vt:lpstr>Continued…</vt:lpstr>
      <vt:lpstr>Landscapes associated with horizontal layered</vt:lpstr>
      <vt:lpstr>Hilly landscapes</vt:lpstr>
      <vt:lpstr>Hilly landscapes (Areas of high rainfall)</vt:lpstr>
      <vt:lpstr>Swartland</vt:lpstr>
      <vt:lpstr>Hilly landscapes (Areas of low rainfall)</vt:lpstr>
      <vt:lpstr>The Badlands</vt:lpstr>
      <vt:lpstr>Basaltic plateaus</vt:lpstr>
      <vt:lpstr>The Drakensberg </vt:lpstr>
      <vt:lpstr>Canyon Landscapes</vt:lpstr>
      <vt:lpstr>Continued…</vt:lpstr>
      <vt:lpstr>Fish River Canyon in Namibia</vt:lpstr>
      <vt:lpstr>Karoo landscapes</vt:lpstr>
      <vt:lpstr>Features of Karoo Landscape</vt:lpstr>
      <vt:lpstr>Karoo landscape</vt:lpstr>
      <vt:lpstr>Process of Scarp Retreat</vt:lpstr>
      <vt:lpstr>Scarp retreat model</vt:lpstr>
      <vt:lpstr>Teebus and Koffiebus</vt:lpstr>
      <vt:lpstr>Contour pattern</vt:lpstr>
      <vt:lpstr>Utilization of various landscapes</vt:lpstr>
      <vt:lpstr>Continued…</vt:lpstr>
      <vt:lpstr>Activity 1</vt:lpstr>
      <vt:lpstr>Activity 2</vt:lpstr>
      <vt:lpstr>Activity 3: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11 Term 2</dc:title>
  <dc:creator>koen.adri@gmail.com</dc:creator>
  <cp:lastModifiedBy>koen.adri@gmail.com</cp:lastModifiedBy>
  <cp:revision>2</cp:revision>
  <dcterms:created xsi:type="dcterms:W3CDTF">2023-04-05T07:33:23Z</dcterms:created>
  <dcterms:modified xsi:type="dcterms:W3CDTF">2023-04-05T08:53:48Z</dcterms:modified>
</cp:coreProperties>
</file>