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56" r:id="rId2"/>
    <p:sldId id="257" r:id="rId3"/>
    <p:sldId id="264" r:id="rId4"/>
    <p:sldId id="258" r:id="rId5"/>
    <p:sldId id="259" r:id="rId6"/>
    <p:sldId id="266" r:id="rId7"/>
    <p:sldId id="265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379D-3347-4549-B480-CF70F41BC74C}" type="datetimeFigureOut">
              <a:rPr lang="en-ZA" smtClean="0"/>
              <a:t>2023/05/01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8218-6980-43A8-8620-5456643D16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29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D05A-974D-4D80-BECE-37977257503D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38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97C8-0C10-4D55-B61B-7843D2F6132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BC32-6FF5-494E-8DC3-CC728A2B382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EA56-1BE4-4037-8453-BD98DD042776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13-6A62-4F07-BEA3-F2A067AACD05}" type="datetime1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6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AEA4-FE06-4372-81A1-86E7223DAE4C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A50-9E39-40F0-AE6F-458AD17BF050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E171-63A8-4BC7-BCD3-B828C4E15359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2B0-60D6-4497-922E-E630B6AE841F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59-55F2-4D5C-A822-2E68B13F918C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2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1911-3EB4-4009-A322-ED4ED40F3342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873FAD3-1BB0-468C-AA63-88A86D2C27E2}" type="datetime1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doctranslator.com/en/?utm_source=onlinedoctranslator&amp;utm_medium=pptx&amp;utm_campaign=attribu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3" name="Picture 3" descr="Large sand stones">
            <a:extLst>
              <a:ext uri="{FF2B5EF4-FFF2-40B4-BE49-F238E27FC236}">
                <a16:creationId xmlns:a16="http://schemas.microsoft.com/office/drawing/2014/main" id="{696BFC22-2F23-C188-2223-AA86F744D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1" b="383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Rectangle 29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B4550-EDCE-4BD6-A58D-B4DBC31B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>
            <a:normAutofit/>
          </a:bodyPr>
          <a:lstStyle/>
          <a:p>
            <a:pPr algn="l" rtl="0"/>
            <a:r>
              <a:rPr lang="en-ZA">
                <a:solidFill>
                  <a:srgbClr val="FFFFFF"/>
                </a:solidFill>
              </a:rPr>
              <a:t>Massiewe stollingsgesteentes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77F0E-970D-B798-6ECD-5E3EE4DCD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/>
          <a:p>
            <a:pPr algn="l" rtl="0"/>
            <a:r>
              <a:rPr lang="en-ZA">
                <a:solidFill>
                  <a:srgbClr val="FFFFFF">
                    <a:alpha val="80000"/>
                  </a:srgbClr>
                </a:solidFill>
              </a:rPr>
              <a:t>Graad 11</a:t>
            </a:r>
          </a:p>
        </p:txBody>
      </p: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FFEDF-49C1-6156-2933-490FF9FF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</a:t>
            </a:fld>
            <a:endParaRPr lang="en-US"/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Translated from English to Afrikaans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3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61D5-AE41-74BA-E27F-0ADF6F31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Stollingsagtige landvorme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CDD99D-DEB7-4AC7-13EC-E654BC00C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16" t="37639" r="32656" b="24317"/>
          <a:stretch/>
        </p:blipFill>
        <p:spPr>
          <a:xfrm>
            <a:off x="1330246" y="1749226"/>
            <a:ext cx="9190964" cy="4713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1ABF2-BD60-7AC3-A4A2-CFE5A27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214B-8F87-E5FC-7968-77E5FA71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Vorming van granietkoepels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47E4-9D4E-FC21-3720-0578E943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Wat is dit?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GB" dirty="0"/>
              <a:t>'n groot geronde koepelvormige struktuur of heuwel met kaal rots wat oor die grootste deel van die oppervlak ontbloot is.</a:t>
            </a:r>
          </a:p>
          <a:p>
            <a:pPr algn="l" rtl="0"/>
            <a:r>
              <a:rPr lang="en-GB" dirty="0"/>
              <a:t>Waar kan dit in Suid-Afrika gevind word?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GB" dirty="0"/>
              <a:t>Paarlberg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1DC1F-0398-7BCB-D4D7-20047FB6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1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9AAD-8DAF-1419-3B2B-5943C4C2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Stadiums van ontwikkeling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9DD71-7F19-7A36-96F6-224610BE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10" t="45030" r="45624" b="16778"/>
          <a:stretch/>
        </p:blipFill>
        <p:spPr>
          <a:xfrm>
            <a:off x="2675586" y="1849387"/>
            <a:ext cx="7116113" cy="4969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8FA66-72DC-E2B0-B740-FEE2B181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7" name="Straight Connector 4102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8" name="Group 4104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4106" name="Group 4105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4119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4120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</p:grpSp>
        <p:sp>
          <p:nvSpPr>
            <p:cNvPr id="412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/>
            </a:p>
          </p:txBody>
        </p:sp>
      </p:grpSp>
      <p:sp useBgFill="1">
        <p:nvSpPr>
          <p:cNvPr id="4122" name="Rectangle 4110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098" name="Picture 2" descr="Paarl Rock: The pearl of the valley">
            <a:extLst>
              <a:ext uri="{FF2B5EF4-FFF2-40B4-BE49-F238E27FC236}">
                <a16:creationId xmlns:a16="http://schemas.microsoft.com/office/drawing/2014/main" id="{E963D9CE-CEC5-D5D9-38C8-D2A76042A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5" b="712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4112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347FE-8560-3D55-38A6-4AB24723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769810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Granietkoepel (Paarlberg)</a:t>
            </a:r>
          </a:p>
        </p:txBody>
      </p:sp>
      <p:cxnSp>
        <p:nvCxnSpPr>
          <p:cNvPr id="4124" name="Straight Connector 4114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244A-3418-AC5A-C206-F7177BAA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FF2BD96E-3838-45D2-9031-D3AF67C920A5}" type="slidenum">
              <a:rPr lang="en-US">
                <a:solidFill>
                  <a:srgbClr val="FFFFFF"/>
                </a:solidFill>
              </a:rPr>
              <a:pPr algn="l" rtl="0"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3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23E4-CAE6-55AE-512D-87F8DE0F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Vorming van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7868-5FB4-278C-0C0C-5C62F634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Wat is dit?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GB" dirty="0"/>
              <a:t>Tors: 'n klipperige hoop of uitloper van gestapelde hope gedeeltelik afgeronde rotse, genoem kernstene, wat losweg bo-op mekaar rus.</a:t>
            </a:r>
          </a:p>
          <a:p>
            <a:pPr algn="l" rtl="0"/>
            <a:r>
              <a:rPr lang="en-GB" dirty="0"/>
              <a:t>Waar kan dit in Suid-Afrika gevind word?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GB" dirty="0"/>
              <a:t>Vallei van Verlatenheid – Graaff- Reinet, Laeveld en Namakwaland.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A27E-595E-6574-3DC5-B336B29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5FFF-58B6-A3C0-0781-C5B1CDDA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Stadiums in ontwikkeling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083410-58CF-0D2D-D067-29BD328AE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13" t="48566" r="5707" b="17250"/>
          <a:stretch/>
        </p:blipFill>
        <p:spPr>
          <a:xfrm>
            <a:off x="1465405" y="1889871"/>
            <a:ext cx="9650270" cy="45728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4200-93C3-3609-5EC2-6CADE73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5130" name="Group 5129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5132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5133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</p:grpSp>
        <p:sp>
          <p:nvSpPr>
            <p:cNvPr id="513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/>
            </a:p>
          </p:txBody>
        </p:sp>
      </p:grp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122" name="Picture 2" descr="Valley of Desolation, Graaff-Reinet">
            <a:extLst>
              <a:ext uri="{FF2B5EF4-FFF2-40B4-BE49-F238E27FC236}">
                <a16:creationId xmlns:a16="http://schemas.microsoft.com/office/drawing/2014/main" id="{0A4FDDDA-036A-29CA-4903-21A7BEE0E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b="11347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EB9-B1DF-8734-443D-7DEC1403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769810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</a:rPr>
              <a:t>Vallei van Verlatenheid – Graaff- Reinet, Laeveld en Namakwaland.</a:t>
            </a: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74DA-3439-CFE0-8A32-AADC5ACB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FF2BD96E-3838-45D2-9031-D3AF67C920A5}" type="slidenum">
              <a:rPr lang="en-US">
                <a:solidFill>
                  <a:srgbClr val="FFFFFF"/>
                </a:solidFill>
              </a:rPr>
              <a:pPr algn="l" rtl="0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0C97-F688-B615-BC60-74C5846E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Die vorming van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8024-8F1D-88F0-F7A9-A168A9A2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Graniet blyk 'n soliede rots te wees, maar dit het talle krake en swakhede.</a:t>
            </a:r>
          </a:p>
          <a:p>
            <a:pPr algn="l" rtl="0"/>
            <a:r>
              <a:rPr lang="en-GB" dirty="0"/>
              <a:t>Namate die oorliggende rotse wegerodeer, dwing die vrystelling van die druk op die graniet krake om te ontwikkel. Hierdie krake staan ​​bekend as losvoegings.</a:t>
            </a:r>
          </a:p>
          <a:p>
            <a:pPr algn="l" rtl="0"/>
            <a:r>
              <a:rPr lang="en-GB" dirty="0"/>
              <a:t>In vogtige toestande laat hierdie krake water diep in die rots binnedring, waar meganiese verwering kan voorkom.</a:t>
            </a:r>
          </a:p>
          <a:p>
            <a:pPr algn="l" rtl="0"/>
            <a:r>
              <a:rPr lang="en-GB" dirty="0"/>
              <a:t>Dit sal die gewrigte geleidelik verbreed.</a:t>
            </a:r>
          </a:p>
          <a:p>
            <a:pPr algn="l" rtl="0"/>
            <a:r>
              <a:rPr lang="en-GB" dirty="0"/>
              <a:t>Die oorblywende gesteentes word deur verwering afgerond en vorm kerngesteentes.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6A7E-6B88-17BD-E2C4-3DD48D54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5A9E-69DC-0FAA-32BD-934BCE93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Die vorming van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DE9B4-A2F5-3763-163F-5E68A90A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GB" dirty="0"/>
              <a:t>Soos die oorliggende lae weggevee word, word die los materiaal in die voeë weggespoel.</a:t>
            </a:r>
          </a:p>
          <a:p>
            <a:pPr algn="l" rtl="0"/>
            <a:r>
              <a:rPr lang="en-GB" dirty="0"/>
              <a:t>Die gevolg is dat groot hope geronde kernklippe gevind word. Dit lyk of hulle doelbewus in 'n hoop opgestapel is.</a:t>
            </a:r>
          </a:p>
          <a:p>
            <a:pPr algn="l" rtl="0"/>
            <a:r>
              <a:rPr lang="en-GB" dirty="0"/>
              <a:t>Hierdie strukture is algemeen in die Noord-Kaap en word Tors genoem.</a:t>
            </a:r>
          </a:p>
          <a:p>
            <a:pPr algn="l" rtl="0"/>
            <a:r>
              <a:rPr lang="en-GB" dirty="0"/>
              <a:t>Hierdie vorming van Tors is in ooreenstemming met die mening van DL Linton. Sommige wetenskaplikes stem nie met hom saam nie. Hulle sê Tors kan ook in nie-vogtige gebiede gevorm word. Hulle sê dit kan ook gebeur in vries-ontdooi-prosesse wat afskilfering van rotse veroorsaak. Dit is waar die water in krake vries en ontdooi.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C1352-8543-292D-B94A-E118A326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9654-8DFE-36AD-5FE8-90D46C9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Die vorming van 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8013-7AF4-BA23-27F3-3D84DB14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Wanneer water vries, brei dit uit en vergroot dit die krake en verdeel uiteindelik die taaiste rotse.</a:t>
            </a:r>
          </a:p>
          <a:p>
            <a:pPr algn="l" rtl="0"/>
            <a:r>
              <a:rPr lang="en-GB" dirty="0"/>
              <a:t>Afskilfering beskryf die proses waar lae graniet vlok soos die vel van 'n ui en word ook uievelverwering genoem.</a:t>
            </a:r>
          </a:p>
          <a:p>
            <a:pPr algn="l" rtl="0"/>
            <a:r>
              <a:rPr lang="en-GB" dirty="0"/>
              <a:t>Die meeste wetenskaplikes stem nou saam dat tors op enige manier gevorm kan word. Of deur 'n kombinasie van beide maniere.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DA4F-BE58-E1E9-F2F8-F1703CC1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A73B-4ACC-67CC-498F-887AC37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Stollingslandvorme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BD8E-91AA-6AA8-9342-A2AC125E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GB" dirty="0"/>
              <a:t>Stollingsgesteentes vorm wanneer gesmelte rotsmateriaal afkoel en stol.</a:t>
            </a:r>
          </a:p>
          <a:p>
            <a:pPr algn="l" rtl="0"/>
            <a:r>
              <a:rPr lang="en-GB" dirty="0"/>
              <a:t>Indringende gesteentes koel ver onder die oppervlak af waar druk van oorliggende gesteentes verseker dat die afkoeling stadig plaasvind en kristalle in die rots vorm.</a:t>
            </a:r>
          </a:p>
          <a:p>
            <a:pPr algn="l" rtl="0"/>
            <a:r>
              <a:rPr lang="en-GB" dirty="0"/>
              <a:t>Ekstrusiewe gesteentes koel bo die oppervlak af. Hulle koel vinniger af en die kristalle wat daarin vorm, is kleiner.</a:t>
            </a:r>
          </a:p>
          <a:p>
            <a:pPr algn="l" rtl="0"/>
            <a:r>
              <a:rPr lang="en-GB" dirty="0"/>
              <a:t>Dit is belangrik om te onthou dat stollingsgesteentes nie strata (lae) het soos in sedimentêre gesteentes nie.</a:t>
            </a:r>
          </a:p>
          <a:p>
            <a:pPr algn="l" rtl="0"/>
            <a:r>
              <a:rPr lang="en-GB" dirty="0"/>
              <a:t>Hulle vorm eerder 'n groot massa wat duisende vierkante kilometer kan meet.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D54A8-B296-748A-3BFA-E0731E44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ECB2-146F-E225-72DB-3484E1C5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Indringende en Ekstrusiewe Rotse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68F245-8E57-B1A1-4879-88B42766D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85" t="37153" r="32097" b="27151"/>
          <a:stretch/>
        </p:blipFill>
        <p:spPr>
          <a:xfrm>
            <a:off x="2752725" y="1895475"/>
            <a:ext cx="6457950" cy="47466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E934-56BF-A43C-BAAB-A8B06CC8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8D4C4-7D7B-025A-82DE-E17BB208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 rtl="0"/>
            <a:r>
              <a:rPr lang="en-ZA" dirty="0"/>
              <a:t>Stollingslandvorme</a:t>
            </a:r>
            <a:endParaRPr lang="en-ZA"/>
          </a:p>
        </p:txBody>
      </p:sp>
      <p:pic>
        <p:nvPicPr>
          <p:cNvPr id="5" name="Picture 4" descr="Distressed grey and blue concrete wall">
            <a:extLst>
              <a:ext uri="{FF2B5EF4-FFF2-40B4-BE49-F238E27FC236}">
                <a16:creationId xmlns:a16="http://schemas.microsoft.com/office/drawing/2014/main" id="{33C39C7C-276A-2C86-A2E9-38916118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4" r="29877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5021-D523-B752-5624-D1079B84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86" y="2413468"/>
            <a:ext cx="6318000" cy="3365032"/>
          </a:xfrm>
        </p:spPr>
        <p:txBody>
          <a:bodyPr>
            <a:normAutofit/>
          </a:bodyPr>
          <a:lstStyle/>
          <a:p>
            <a:pPr algn="l" rtl="0">
              <a:lnSpc>
                <a:spcPct val="140000"/>
              </a:lnSpc>
            </a:pPr>
            <a:r>
              <a:rPr lang="en-GB" sz="1900"/>
              <a:t>Graniet is 'n voorbeeld van stollingsgesteentes en bestaan ​​uit talle minerale, maar het drie hoofkomponente:</a:t>
            </a:r>
          </a:p>
          <a:p>
            <a:pPr algn="l" rtl="0">
              <a:lnSpc>
                <a:spcPct val="140000"/>
              </a:lnSpc>
            </a:pPr>
            <a:r>
              <a:rPr lang="en-GB" sz="1900"/>
              <a:t>Kwarts</a:t>
            </a:r>
          </a:p>
          <a:p>
            <a:pPr algn="l" rtl="0">
              <a:lnSpc>
                <a:spcPct val="140000"/>
              </a:lnSpc>
            </a:pPr>
            <a:r>
              <a:rPr lang="en-GB" sz="1900"/>
              <a:t>Mika</a:t>
            </a:r>
          </a:p>
          <a:p>
            <a:pPr algn="l" rtl="0">
              <a:lnSpc>
                <a:spcPct val="140000"/>
              </a:lnSpc>
            </a:pPr>
            <a:r>
              <a:rPr lang="en-GB" sz="1900"/>
              <a:t>Veldspaat (dit is die sement wat graniet bymekaar hou).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43ABB-A050-76F6-BB4B-66088FB0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7D15-EAB3-63A5-F1DA-9CB0AAA1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Stollingsagtige landvorme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31C4-A5F8-20C0-BC0D-03E1DF20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Wanneer reënwater met koolstofdioksied kombineer, vorm dit 'n swak koolsuur.</a:t>
            </a:r>
          </a:p>
          <a:p>
            <a:pPr algn="l" rtl="0"/>
            <a:r>
              <a:rPr lang="en-GB" dirty="0"/>
              <a:t>Hierdie suurwater los veldspaat op en veroorsaak dat graniet geleidelik verkrummel.</a:t>
            </a:r>
          </a:p>
          <a:p>
            <a:pPr algn="l" rtl="0"/>
            <a:r>
              <a:rPr lang="en-GB" dirty="0"/>
              <a:t>Paarlberg in die Wes-Kaap is 'n voorbeeld, maar dit is klein in vergelyking met die Idaho-batoliet in die VSA</a:t>
            </a:r>
          </a:p>
          <a:p>
            <a:pPr algn="l" rtl="0"/>
            <a:r>
              <a:rPr lang="en-GB" dirty="0"/>
              <a:t>Wanneer stollingsgesteentes, soos batoliet, laccoliet en lopolitiet, onder die oppervlak vorm, is hulle weggesteek en het dit nie veel impak op oppervlakstrukture nie.</a:t>
            </a:r>
            <a:endParaRPr lang="en-ZA" dirty="0"/>
          </a:p>
          <a:p>
            <a:pPr algn="l" rtl="0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84CF4-BD00-5450-1804-1402A65C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3082" name="Group 308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08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308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</p:grpSp>
        <p:sp>
          <p:nvSpPr>
            <p:cNvPr id="308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/>
            </a:p>
          </p:txBody>
        </p:sp>
      </p:grp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3074" name="Picture 2" descr="Paarl Mountain Nature Reserve - Day trips from De Leeuwenhof Estate">
            <a:extLst>
              <a:ext uri="{FF2B5EF4-FFF2-40B4-BE49-F238E27FC236}">
                <a16:creationId xmlns:a16="http://schemas.microsoft.com/office/drawing/2014/main" id="{BC70839B-FCC6-400B-8ABC-F217BEEA0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19154-3102-2A30-FDC4-9190DFEF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00" y="1096965"/>
            <a:ext cx="7977600" cy="208569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rtl="0"/>
            <a:r>
              <a:rPr lang="en-US" sz="4800">
                <a:solidFill>
                  <a:srgbClr val="FFFFFF"/>
                </a:solidFill>
              </a:rPr>
              <a:t>Paarlberg</a:t>
            </a:r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3932-EC89-9DF1-9056-4736BF8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DED0-99F5-6E1A-8583-2BE443ED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/>
              <a:t>Idaho batholiet in die VSA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DC3550-7D08-AB5D-E97A-813064432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3652" y="2179636"/>
            <a:ext cx="4155017" cy="3116263"/>
          </a:xfrm>
          <a:prstGeom prst="rect">
            <a:avLst/>
          </a:prstGeom>
        </p:spPr>
      </p:pic>
      <p:pic>
        <p:nvPicPr>
          <p:cNvPr id="2050" name="Picture 2" descr="Mountains of the Idaho Batholith – Geology Pics">
            <a:extLst>
              <a:ext uri="{FF2B5EF4-FFF2-40B4-BE49-F238E27FC236}">
                <a16:creationId xmlns:a16="http://schemas.microsoft.com/office/drawing/2014/main" id="{C83FE0A0-1C68-8138-C2E3-0DD68BE79B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6" y="220821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B5B45-1AEA-2B1A-FDA4-1D6650BB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EB1-B2DA-0855-DA77-10934E20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Stollingsagtige landvorme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6447-F625-5885-50BE-3B880FDD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GB" dirty="0"/>
              <a:t>Soms moet hele berge verskuif word vir hierdie massiewe strukture om sigbaar te word.</a:t>
            </a:r>
          </a:p>
          <a:p>
            <a:pPr algn="l" rtl="0"/>
            <a:r>
              <a:rPr lang="en-GB" dirty="0"/>
              <a:t>Wanneer batholiet ontbloot word, verskyn dit in die vorm van 'n groot koepel en as gevolg van sy grootte lyk dit bodemloos.</a:t>
            </a:r>
          </a:p>
          <a:p>
            <a:pPr algn="l" rtl="0"/>
            <a:r>
              <a:rPr lang="en-GB" dirty="0"/>
              <a:t>’n Radiale dreineringspatroon (sentrifugale) sal gewoonlik op batoliet vorm</a:t>
            </a:r>
          </a:p>
          <a:p>
            <a:pPr algn="l" rtl="0"/>
            <a:r>
              <a:rPr lang="en-GB" dirty="0"/>
              <a:t>'n Groot plat koepel wat op die oppervlak ontbloot word wanneer die landskap deur erosie verlaag word, word genoem</a:t>
            </a:r>
            <a:r>
              <a:rPr lang="en-GB" dirty="0" err="1"/>
              <a:t>Ruware</a:t>
            </a:r>
            <a:r>
              <a:rPr lang="en-GB" dirty="0"/>
              <a:t>.</a:t>
            </a:r>
          </a:p>
          <a:p>
            <a:pPr algn="l" rtl="0"/>
            <a:r>
              <a:rPr lang="en-GB" dirty="0"/>
              <a:t>Wanneer hulle naby die oppervlak vorm, kan groot granietstrukture veroorsaak dat oorliggende lae buig of kantel.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04243-092E-2DF2-C6B9-494E7B73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9699-C049-97DE-E1C6-A673483A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ZA" dirty="0"/>
              <a:t>Stollingsagtige landvorme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E2FC-69A3-B93A-D1C4-6F4070DC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'n Laccoliet is in die vorm van 'n sampioen met 'n stam gevorm</a:t>
            </a:r>
            <a:r>
              <a:rPr lang="en-GB" dirty="0" err="1"/>
              <a:t>bt</a:t>
            </a:r>
            <a:r>
              <a:rPr lang="en-GB" dirty="0"/>
              <a:t>die vulkaniese pyp.</a:t>
            </a:r>
          </a:p>
          <a:p>
            <a:pPr algn="l" rtl="0"/>
            <a:r>
              <a:rPr lang="en-GB" dirty="0"/>
              <a:t>'n Lopolitiet het 'n pieringvorm as gevolg van die manier waarop die onderliggende lae onder die gewig van 'n groot indringing ineengestort het.</a:t>
            </a:r>
          </a:p>
          <a:p>
            <a:pPr algn="l" rtl="0"/>
            <a:r>
              <a:rPr lang="en-GB" dirty="0"/>
              <a:t>Die Bosveldstollingskompleks is 'n goeie voorbeeld van lopolit.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E6150-8EB8-DF6E-077E-516AA89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F2BD96E-3838-45D2-9031-D3AF67C92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081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412432"/>
      </a:dk2>
      <a:lt2>
        <a:srgbClr val="E8E6E2"/>
      </a:lt2>
      <a:accent1>
        <a:srgbClr val="91A5C3"/>
      </a:accent1>
      <a:accent2>
        <a:srgbClr val="807FBA"/>
      </a:accent2>
      <a:accent3>
        <a:srgbClr val="AB96C6"/>
      </a:accent3>
      <a:accent4>
        <a:srgbClr val="B17FBA"/>
      </a:accent4>
      <a:accent5>
        <a:srgbClr val="C593B7"/>
      </a:accent5>
      <a:accent6>
        <a:srgbClr val="BA7F91"/>
      </a:accent6>
      <a:hlink>
        <a:srgbClr val="977F5B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756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Calibri</vt:lpstr>
      <vt:lpstr>Goudy Old Style</vt:lpstr>
      <vt:lpstr>Roboto</vt:lpstr>
      <vt:lpstr>Wingdings</vt:lpstr>
      <vt:lpstr>FrostyVTI</vt:lpstr>
      <vt:lpstr>Massiewe stollingsgesteentes</vt:lpstr>
      <vt:lpstr>Stollingslandvorme</vt:lpstr>
      <vt:lpstr>Indringende en Ekstrusiewe Rotse</vt:lpstr>
      <vt:lpstr>Stollingslandvorme</vt:lpstr>
      <vt:lpstr>Stollingsagtige landvorme</vt:lpstr>
      <vt:lpstr>Paarlberg</vt:lpstr>
      <vt:lpstr>Idaho batholiet in die VSA</vt:lpstr>
      <vt:lpstr>Stollingsagtige landvorme</vt:lpstr>
      <vt:lpstr>Stollingsagtige landvorme</vt:lpstr>
      <vt:lpstr>Stollingsagtige landvorme</vt:lpstr>
      <vt:lpstr>Vorming van granietkoepels</vt:lpstr>
      <vt:lpstr>Stadiums van ontwikkeling</vt:lpstr>
      <vt:lpstr>Granietkoepel (Paarlberg)</vt:lpstr>
      <vt:lpstr>Vorming van Tors</vt:lpstr>
      <vt:lpstr>Stadiums in ontwikkeling</vt:lpstr>
      <vt:lpstr>Vallei van Verlatenheid – Graaff- Reinet, Laeveld en Namakwaland.</vt:lpstr>
      <vt:lpstr>Die vorming van Tors</vt:lpstr>
      <vt:lpstr>Die vorming van Tors</vt:lpstr>
      <vt:lpstr>Die vorming van 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Igneous Rocks</dc:title>
  <dc:creator>Adri Ras</dc:creator>
  <cp:lastModifiedBy>Adri Ras</cp:lastModifiedBy>
  <cp:revision>1</cp:revision>
  <dcterms:created xsi:type="dcterms:W3CDTF">2023-05-01T18:41:04Z</dcterms:created>
  <dcterms:modified xsi:type="dcterms:W3CDTF">2023-05-01T19:16:57Z</dcterms:modified>
</cp:coreProperties>
</file>