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256" r:id="rId2"/>
    <p:sldId id="257" r:id="rId3"/>
    <p:sldId id="264" r:id="rId4"/>
    <p:sldId id="258" r:id="rId5"/>
    <p:sldId id="259" r:id="rId6"/>
    <p:sldId id="266" r:id="rId7"/>
    <p:sldId id="265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379D-3347-4549-B480-CF70F41BC74C}" type="datetimeFigureOut">
              <a:rPr lang="en-ZA" smtClean="0"/>
              <a:t>2023/05/01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8218-6980-43A8-8620-5456643D16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299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D05A-974D-4D80-BECE-37977257503D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38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97C8-0C10-4D55-B61B-7843D2F61325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BC32-6FF5-494E-8DC3-CC728A2B382F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EA56-1BE4-4037-8453-BD98DD042776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13-6A62-4F07-BEA3-F2A067AACD05}" type="datetime1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6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AEA4-FE06-4372-81A1-86E7223DAE4C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A50-9E39-40F0-AE6F-458AD17BF050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E171-63A8-4BC7-BCD3-B828C4E15359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2B0-60D6-4497-922E-E630B6AE841F}" type="datetime1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59-55F2-4D5C-A822-2E68B13F918C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82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1911-3EB4-4009-A322-ED4ED40F3342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873FAD3-1BB0-468C-AA63-88A86D2C27E2}" type="datetime1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7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Large sand stones">
            <a:extLst>
              <a:ext uri="{FF2B5EF4-FFF2-40B4-BE49-F238E27FC236}">
                <a16:creationId xmlns:a16="http://schemas.microsoft.com/office/drawing/2014/main" id="{696BFC22-2F23-C188-2223-AA86F744D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1" b="383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Rectangle 29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B4550-EDCE-4BD6-A58D-B4DBC31B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Massive Igneous Rocks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77F0E-970D-B798-6ECD-5E3EE4DCD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>
                    <a:alpha val="80000"/>
                  </a:srgbClr>
                </a:solidFill>
              </a:rPr>
              <a:t>Grade 11</a:t>
            </a:r>
          </a:p>
        </p:txBody>
      </p:sp>
      <p:cxnSp>
        <p:nvCxnSpPr>
          <p:cNvPr id="46" name="Straight Connector 3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FFEDF-49C1-6156-2933-490FF9FF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61D5-AE41-74BA-E27F-0ADF6F31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Igneous landforms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CDD99D-DEB7-4AC7-13EC-E654BC00C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16" t="37639" r="32656" b="24317"/>
          <a:stretch/>
        </p:blipFill>
        <p:spPr>
          <a:xfrm>
            <a:off x="1330246" y="1749226"/>
            <a:ext cx="9190964" cy="47134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1ABF2-BD60-7AC3-A4A2-CFE5A278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214B-8F87-E5FC-7968-77E5FA71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Formation of Granite Domes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47E4-9D4E-FC21-3720-0578E943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it?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 large rounded dome-shaped structure or hill with bare rock exposed over most of the surface.</a:t>
            </a:r>
          </a:p>
          <a:p>
            <a:r>
              <a:rPr lang="en-GB" dirty="0"/>
              <a:t>Where can it be found in South Africa?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Paarl Mountain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1DC1F-0398-7BCB-D4D7-20047FB6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1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9AAD-8DAF-1419-3B2B-5943C4C2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Stages of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9DD71-7F19-7A36-96F6-224610BEF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10" t="45030" r="45624" b="16778"/>
          <a:stretch/>
        </p:blipFill>
        <p:spPr>
          <a:xfrm>
            <a:off x="2675586" y="1849387"/>
            <a:ext cx="7116113" cy="49690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8FA66-72DC-E2B0-B740-FEE2B181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7" name="Straight Connector 4102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8" name="Group 4104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4106" name="Group 4105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4119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21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4122" name="Rectangle 4110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arl Rock: The pearl of the valley">
            <a:extLst>
              <a:ext uri="{FF2B5EF4-FFF2-40B4-BE49-F238E27FC236}">
                <a16:creationId xmlns:a16="http://schemas.microsoft.com/office/drawing/2014/main" id="{E963D9CE-CEC5-D5D9-38C8-D2A76042A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 b="712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Rectangle 4112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347FE-8560-3D55-38A6-4AB24723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4769810"/>
            <a:ext cx="4457690" cy="1332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Granite Dome (Paarl Mountain)</a:t>
            </a:r>
          </a:p>
        </p:txBody>
      </p:sp>
      <p:cxnSp>
        <p:nvCxnSpPr>
          <p:cNvPr id="4124" name="Straight Connector 4114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1244A-3418-AC5A-C206-F7177BAA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3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23E4-CAE6-55AE-512D-87F8DE0F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Formation of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7868-5FB4-278C-0C0C-5C62F634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Tors: a rocky pile or outcrop of stacked piles of partially rounded boulders, called core stones, loosely resting on top of one another.</a:t>
            </a:r>
          </a:p>
          <a:p>
            <a:r>
              <a:rPr lang="en-GB" dirty="0"/>
              <a:t>Where can it be found in South Africa?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Valley of Desolation – Graaff- Reinet, Lowveld and Namaqualand.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A27E-595E-6574-3DC5-B336B29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5FFF-58B6-A3C0-0781-C5B1CDDA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Stages in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083410-58CF-0D2D-D067-29BD328AE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13" t="48566" r="5707" b="17250"/>
          <a:stretch/>
        </p:blipFill>
        <p:spPr>
          <a:xfrm>
            <a:off x="1465405" y="1889871"/>
            <a:ext cx="9650270" cy="45728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4200-93C3-3609-5EC2-6CADE73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5130" name="Group 5129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5132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31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alley of Desolation, Graaff-Reinet">
            <a:extLst>
              <a:ext uri="{FF2B5EF4-FFF2-40B4-BE49-F238E27FC236}">
                <a16:creationId xmlns:a16="http://schemas.microsoft.com/office/drawing/2014/main" id="{0A4FDDDA-036A-29CA-4903-21A7BEE0E5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b="11347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5136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4EB9-B1DF-8734-443D-7DEC1403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4769810"/>
            <a:ext cx="4457690" cy="1332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</a:rPr>
              <a:t>Valley of Desolation – Graaff- Reinet, Lowveld and Namaqualand. </a:t>
            </a:r>
          </a:p>
        </p:txBody>
      </p: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74DA-3439-CFE0-8A32-AADC5ACB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7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0C97-F688-B615-BC60-74C5846E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formation of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8024-8F1D-88F0-F7A9-A168A9A20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Granite appears to be a solid rock but it has numerous cracks and weaknesses. </a:t>
            </a:r>
          </a:p>
          <a:p>
            <a:r>
              <a:rPr lang="en-GB" dirty="0"/>
              <a:t>As the overlaying rocks erode away, the release of the pressure on the granite forces cracks to develop. These cracks are known as unloading joints. </a:t>
            </a:r>
          </a:p>
          <a:p>
            <a:r>
              <a:rPr lang="en-GB" dirty="0"/>
              <a:t>In humid conditions these cracks allow water to penetrate deep into the rock, where mechanical weathering can occur. </a:t>
            </a:r>
          </a:p>
          <a:p>
            <a:r>
              <a:rPr lang="en-GB" dirty="0"/>
              <a:t>This will gradually widen the joints. </a:t>
            </a:r>
          </a:p>
          <a:p>
            <a:r>
              <a:rPr lang="en-GB" dirty="0"/>
              <a:t>The remaining rocks are rounded by weathering and form core rocks.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6A7E-6B88-17BD-E2C4-3DD48D54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5A9E-69DC-0FAA-32BD-934BCE93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formation of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DE9B4-A2F5-3763-163F-5E68A90A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As the overlying layers are eroded away, the loose material in the joints are washed away. </a:t>
            </a:r>
          </a:p>
          <a:p>
            <a:r>
              <a:rPr lang="en-GB" dirty="0"/>
              <a:t>The result is that large mounds of rounded core stones are found. They look like they have deliberately been piled up in a heap. </a:t>
            </a:r>
          </a:p>
          <a:p>
            <a:r>
              <a:rPr lang="en-GB" dirty="0"/>
              <a:t>These structures are common in the Northern Cape and are called Tors. </a:t>
            </a:r>
          </a:p>
          <a:p>
            <a:r>
              <a:rPr lang="en-GB" dirty="0"/>
              <a:t>This formation of Tors is in accordance with the opinion of D.L. Linton. Some scientists disagree with him. They say Tors can also be formed in non-humid areas. They say this might also happen in freeze-thaw processes that causes exfoliation of rocks. This is where the water in cracks freeze and thaw.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C1352-8543-292D-B94A-E118A326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9654-8DFE-36AD-5FE8-90D46C9A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formation of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8013-7AF4-BA23-27F3-3D84DB14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water freezes, it expands and enlarges the cracks and eventually splitting the toughest rocks. </a:t>
            </a:r>
          </a:p>
          <a:p>
            <a:r>
              <a:rPr lang="en-GB" dirty="0"/>
              <a:t>Exfoliation describes the process where layers of granite flake of like the skin of an onion and is also called onionskin weathering. </a:t>
            </a:r>
          </a:p>
          <a:p>
            <a:r>
              <a:rPr lang="en-GB" dirty="0"/>
              <a:t>Most scientists now agree that tors can be formed either way. Or through a combination of both ways.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EDA4F-BE58-E1E9-F2F8-F1703CC1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A73B-4ACC-67CC-498F-887AC37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Igneous Landforms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BD8E-91AA-6AA8-9342-A2AC125E0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Igneous rock forms when molten rock material cools and solidifies. </a:t>
            </a:r>
          </a:p>
          <a:p>
            <a:r>
              <a:rPr lang="en-GB" dirty="0"/>
              <a:t>Intrusive rocks cool far below the surface where pressure from overlying rocks ensure that the cooling down takes place slowly and crystals form in the rock.</a:t>
            </a:r>
          </a:p>
          <a:p>
            <a:r>
              <a:rPr lang="en-GB" dirty="0"/>
              <a:t>Extrusive rocks cool down above the surface. They cool faster and the crystals forming in them, are smaller. </a:t>
            </a:r>
          </a:p>
          <a:p>
            <a:r>
              <a:rPr lang="en-GB" dirty="0"/>
              <a:t>It is important to remember that igneous rocks do not have strata (layers) like in sedimentary rocks. </a:t>
            </a:r>
          </a:p>
          <a:p>
            <a:r>
              <a:rPr lang="en-GB" dirty="0"/>
              <a:t>They instead form a huge mass that can measure thousands of square kilometres.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D54A8-B296-748A-3BFA-E0731E44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ECB2-146F-E225-72DB-3484E1C5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Intrusive and Extrusive Rocks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68F245-8E57-B1A1-4879-88B42766D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85" t="37153" r="32097" b="27151"/>
          <a:stretch/>
        </p:blipFill>
        <p:spPr>
          <a:xfrm>
            <a:off x="2752725" y="1895475"/>
            <a:ext cx="6457950" cy="47466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E934-56BF-A43C-BAAB-A8B06CC8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8D4C4-7D7B-025A-82DE-E17BB208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en-ZA" dirty="0"/>
              <a:t>Igneous Landforms</a:t>
            </a:r>
            <a:endParaRPr lang="en-ZA"/>
          </a:p>
        </p:txBody>
      </p:sp>
      <p:pic>
        <p:nvPicPr>
          <p:cNvPr id="5" name="Picture 4" descr="Distressed grey and blue concrete wall">
            <a:extLst>
              <a:ext uri="{FF2B5EF4-FFF2-40B4-BE49-F238E27FC236}">
                <a16:creationId xmlns:a16="http://schemas.microsoft.com/office/drawing/2014/main" id="{33C39C7C-276A-2C86-A2E9-38916118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14" r="29877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5021-D523-B752-5624-D1079B84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986" y="2413468"/>
            <a:ext cx="6318000" cy="336503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1900"/>
              <a:t>Granite is an example of igneous rock and consists of numerous minerals but has three main components: </a:t>
            </a:r>
          </a:p>
          <a:p>
            <a:pPr>
              <a:lnSpc>
                <a:spcPct val="140000"/>
              </a:lnSpc>
            </a:pPr>
            <a:r>
              <a:rPr lang="en-GB" sz="1900"/>
              <a:t>Quartz </a:t>
            </a:r>
          </a:p>
          <a:p>
            <a:pPr>
              <a:lnSpc>
                <a:spcPct val="140000"/>
              </a:lnSpc>
            </a:pPr>
            <a:r>
              <a:rPr lang="en-GB" sz="1900"/>
              <a:t>Mica </a:t>
            </a:r>
          </a:p>
          <a:p>
            <a:pPr>
              <a:lnSpc>
                <a:spcPct val="140000"/>
              </a:lnSpc>
            </a:pPr>
            <a:r>
              <a:rPr lang="en-GB" sz="1900"/>
              <a:t>Feldspar (this is the cement holding granite together).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43ABB-A050-76F6-BB4B-66088FB0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0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7D15-EAB3-63A5-F1DA-9CB0AAA1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Igneous landforms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31C4-A5F8-20C0-BC0D-03E1DF20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rainwater combines with carbon dioxide it forms a weak carbonic acid. </a:t>
            </a:r>
          </a:p>
          <a:p>
            <a:r>
              <a:rPr lang="en-GB" dirty="0"/>
              <a:t>This acid water dissolves feldspar and causes granite to gradually crumble. </a:t>
            </a:r>
          </a:p>
          <a:p>
            <a:r>
              <a:rPr lang="en-GB" dirty="0"/>
              <a:t>Paarl Mountain in the Western Cape is an example, but it is tiny in comparison with the Idaho batholith in the U.S.A. </a:t>
            </a:r>
          </a:p>
          <a:p>
            <a:r>
              <a:rPr lang="en-GB" dirty="0"/>
              <a:t>When igneous rock, like batholith, laccolith and lopolith, form under the surface, they are hidden from view and do not have much impact on surface structures.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84CF4-BD00-5450-1804-1402A65C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3082" name="Group 308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308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8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aarl Mountain Nature Reserve - Day trips from De Leeuwenhof Estate">
            <a:extLst>
              <a:ext uri="{FF2B5EF4-FFF2-40B4-BE49-F238E27FC236}">
                <a16:creationId xmlns:a16="http://schemas.microsoft.com/office/drawing/2014/main" id="{BC70839B-FCC6-400B-8ABC-F217BEEA0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19154-3102-2A30-FDC4-9190DFEF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00" y="1096965"/>
            <a:ext cx="7977600" cy="208569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Paarl Mountain</a:t>
            </a:r>
          </a:p>
        </p:txBody>
      </p: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3932-EC89-9DF1-9056-4736BF8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DED0-99F5-6E1A-8583-2BE443ED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Idaho batholith in the U.S.A.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DC3550-7D08-AB5D-E97A-813064432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3652" y="2179636"/>
            <a:ext cx="4155017" cy="3116263"/>
          </a:xfrm>
          <a:prstGeom prst="rect">
            <a:avLst/>
          </a:prstGeom>
        </p:spPr>
      </p:pic>
      <p:pic>
        <p:nvPicPr>
          <p:cNvPr id="2050" name="Picture 2" descr="Mountains of the Idaho Batholith – Geology Pics">
            <a:extLst>
              <a:ext uri="{FF2B5EF4-FFF2-40B4-BE49-F238E27FC236}">
                <a16:creationId xmlns:a16="http://schemas.microsoft.com/office/drawing/2014/main" id="{C83FE0A0-1C68-8138-C2E3-0DD68BE79B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06" y="220821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B5B45-1AEA-2B1A-FDA4-1D6650BB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AEB1-B2DA-0855-DA77-10934E20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Igneous landforms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6447-F625-5885-50BE-3B880FDD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Sometimes entire mountains must be moved for these massive structures to become visible. </a:t>
            </a:r>
          </a:p>
          <a:p>
            <a:r>
              <a:rPr lang="en-GB" dirty="0"/>
              <a:t>When batholite is exposed it appears in the form of a huge dome and because of its size it appears bottomless. </a:t>
            </a:r>
          </a:p>
          <a:p>
            <a:r>
              <a:rPr lang="en-GB" dirty="0"/>
              <a:t>A radial drainage pattern (centrifugal) will usually form on batholith </a:t>
            </a:r>
          </a:p>
          <a:p>
            <a:r>
              <a:rPr lang="en-GB" dirty="0"/>
              <a:t>A large flat dome exposed on the surface when the landscape is lowered by erosion is called </a:t>
            </a:r>
            <a:r>
              <a:rPr lang="en-GB" dirty="0" err="1"/>
              <a:t>Ruware</a:t>
            </a:r>
            <a:r>
              <a:rPr lang="en-GB" dirty="0"/>
              <a:t>. </a:t>
            </a:r>
          </a:p>
          <a:p>
            <a:r>
              <a:rPr lang="en-GB" dirty="0"/>
              <a:t>When they form near the surface, large granite structures can cause overlying layers to buckle or tilt.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04243-092E-2DF2-C6B9-494E7B73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9699-C049-97DE-E1C6-A673483A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Igneous landforms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E2FC-69A3-B93A-D1C4-6F4070DC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laccolith is in the shape of a mushroom with a stem formed </a:t>
            </a:r>
            <a:r>
              <a:rPr lang="en-GB" dirty="0" err="1"/>
              <a:t>bt</a:t>
            </a:r>
            <a:r>
              <a:rPr lang="en-GB" dirty="0"/>
              <a:t> the volcanic pipe. </a:t>
            </a:r>
          </a:p>
          <a:p>
            <a:r>
              <a:rPr lang="en-GB" dirty="0"/>
              <a:t>A lopolith has a saucer shape due to the way the underlying layers collapsed under the weight of a huge intrusion. </a:t>
            </a:r>
          </a:p>
          <a:p>
            <a:r>
              <a:rPr lang="en-GB" dirty="0"/>
              <a:t>The Bushveld Igneous Complex is a good example of lopolith.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E6150-8EB8-DF6E-077E-516AA89C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0816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412432"/>
      </a:dk2>
      <a:lt2>
        <a:srgbClr val="E8E6E2"/>
      </a:lt2>
      <a:accent1>
        <a:srgbClr val="91A5C3"/>
      </a:accent1>
      <a:accent2>
        <a:srgbClr val="807FBA"/>
      </a:accent2>
      <a:accent3>
        <a:srgbClr val="AB96C6"/>
      </a:accent3>
      <a:accent4>
        <a:srgbClr val="B17FBA"/>
      </a:accent4>
      <a:accent5>
        <a:srgbClr val="C593B7"/>
      </a:accent5>
      <a:accent6>
        <a:srgbClr val="BA7F91"/>
      </a:accent6>
      <a:hlink>
        <a:srgbClr val="977F5B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781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Calibri</vt:lpstr>
      <vt:lpstr>Goudy Old Style</vt:lpstr>
      <vt:lpstr>Wingdings</vt:lpstr>
      <vt:lpstr>FrostyVTI</vt:lpstr>
      <vt:lpstr>Massive Igneous Rocks</vt:lpstr>
      <vt:lpstr>Igneous Landforms</vt:lpstr>
      <vt:lpstr>Intrusive and Extrusive Rocks</vt:lpstr>
      <vt:lpstr>Igneous Landforms</vt:lpstr>
      <vt:lpstr>Igneous landforms</vt:lpstr>
      <vt:lpstr>Paarl Mountain</vt:lpstr>
      <vt:lpstr>Idaho batholith in the U.S.A.</vt:lpstr>
      <vt:lpstr>Igneous landforms</vt:lpstr>
      <vt:lpstr>Igneous landforms</vt:lpstr>
      <vt:lpstr>Igneous landforms</vt:lpstr>
      <vt:lpstr>Formation of Granite Domes</vt:lpstr>
      <vt:lpstr>Stages of development</vt:lpstr>
      <vt:lpstr>Granite Dome (Paarl Mountain)</vt:lpstr>
      <vt:lpstr>Formation of Tors</vt:lpstr>
      <vt:lpstr>Stages in development</vt:lpstr>
      <vt:lpstr>Valley of Desolation – Graaff- Reinet, Lowveld and Namaqualand. </vt:lpstr>
      <vt:lpstr>The formation of Tors</vt:lpstr>
      <vt:lpstr>The formation of Tors</vt:lpstr>
      <vt:lpstr>The formation of 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Igneous Rocks</dc:title>
  <dc:creator>Adri Ras</dc:creator>
  <cp:lastModifiedBy>Adri Ras</cp:lastModifiedBy>
  <cp:revision>1</cp:revision>
  <dcterms:created xsi:type="dcterms:W3CDTF">2023-05-01T18:41:04Z</dcterms:created>
  <dcterms:modified xsi:type="dcterms:W3CDTF">2023-05-01T19:12:51Z</dcterms:modified>
</cp:coreProperties>
</file>