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4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13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1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2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2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10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9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39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7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3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693" r:id="rId6"/>
    <p:sldLayoutId id="2147483689" r:id="rId7"/>
    <p:sldLayoutId id="2147483690" r:id="rId8"/>
    <p:sldLayoutId id="2147483691" r:id="rId9"/>
    <p:sldLayoutId id="2147483692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loured pencils inside a pencil holder which is on top of a wood table">
            <a:extLst>
              <a:ext uri="{FF2B5EF4-FFF2-40B4-BE49-F238E27FC236}">
                <a16:creationId xmlns:a16="http://schemas.microsoft.com/office/drawing/2014/main" id="{7E7B4D2E-EB4F-6613-AC62-43C43EC08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8" r="-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F5140-0721-5CCF-4D84-7A50A6B64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ZA" sz="4800" dirty="0" err="1"/>
              <a:t>Graad</a:t>
            </a:r>
            <a:r>
              <a:rPr lang="en-ZA" sz="4800" dirty="0"/>
              <a:t> 11</a:t>
            </a:r>
            <a:br>
              <a:rPr lang="en-ZA" sz="4800" dirty="0"/>
            </a:br>
            <a:r>
              <a:rPr lang="en-ZA" sz="4800" dirty="0" err="1"/>
              <a:t>Kwartaal</a:t>
            </a:r>
            <a:r>
              <a:rPr lang="en-ZA" sz="4800" dirty="0"/>
              <a:t>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554AC7-4D21-2F80-7B5F-E504458CC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*"/>
            </a:pPr>
            <a:r>
              <a:rPr lang="en-ZA" sz="1800" kern="1200" dirty="0" err="1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Avenir Next LT Pro" panose="020B0504020202020204" pitchFamily="34" charset="0"/>
              </a:rPr>
              <a:t>Eenheid</a:t>
            </a:r>
            <a:r>
              <a:rPr lang="en-ZA" sz="1800" kern="12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Avenir Next LT Pro" panose="020B0504020202020204" pitchFamily="34" charset="0"/>
              </a:rPr>
              <a:t> 1: </a:t>
            </a:r>
            <a:r>
              <a:rPr lang="en-ZA" sz="1800" kern="1200" dirty="0" err="1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Avenir Next LT Pro" panose="020B0504020202020204" pitchFamily="34" charset="0"/>
              </a:rPr>
              <a:t>Topografie</a:t>
            </a:r>
            <a:r>
              <a:rPr lang="en-ZA" sz="1800" kern="12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Avenir Next LT Pro" panose="020B0504020202020204" pitchFamily="34" charset="0"/>
              </a:rPr>
              <a:t> </a:t>
            </a:r>
            <a:r>
              <a:rPr lang="en-ZA" sz="1800" kern="1200" dirty="0" err="1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Avenir Next LT Pro" panose="020B0504020202020204" pitchFamily="34" charset="0"/>
              </a:rPr>
              <a:t>geassosieer</a:t>
            </a:r>
            <a:r>
              <a:rPr lang="en-ZA" sz="1800" kern="12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Avenir Next LT Pro" panose="020B0504020202020204" pitchFamily="34" charset="0"/>
              </a:rPr>
              <a:t> met </a:t>
            </a:r>
            <a:r>
              <a:rPr lang="en-ZA" sz="1800" kern="1200" dirty="0" err="1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Avenir Next LT Pro" panose="020B0504020202020204" pitchFamily="34" charset="0"/>
              </a:rPr>
              <a:t>horisontaal</a:t>
            </a:r>
            <a:r>
              <a:rPr lang="en-ZA" sz="1800" kern="12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Avenir Next LT Pro" panose="020B0504020202020204" pitchFamily="34" charset="0"/>
              </a:rPr>
              <a:t> </a:t>
            </a:r>
            <a:r>
              <a:rPr lang="en-ZA" sz="1800" kern="1200" dirty="0" err="1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Avenir Next LT Pro" panose="020B0504020202020204" pitchFamily="34" charset="0"/>
              </a:rPr>
              <a:t>gelaagde</a:t>
            </a:r>
            <a:r>
              <a:rPr lang="en-ZA" sz="1800" kern="12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Avenir Next LT Pro" panose="020B0504020202020204" pitchFamily="34" charset="0"/>
              </a:rPr>
              <a:t> </a:t>
            </a:r>
            <a:r>
              <a:rPr lang="en-ZA" sz="1800" kern="1200" dirty="0" err="1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Avenir Next LT Pro" panose="020B0504020202020204" pitchFamily="34" charset="0"/>
              </a:rPr>
              <a:t>gesteentes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897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3FFAC-D92E-3A3E-538F-492EE071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Heuwelagtige landskappe (gebiede met lae reënval)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1DC63-9508-56B5-C9DC-C7F0D5152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In gebiede met lae reënval sal toestande anders wees.</a:t>
            </a:r>
          </a:p>
          <a:p>
            <a:r>
              <a:rPr lang="nl-NL" dirty="0"/>
              <a:t>Die afwesigheid van plantegroei en die groot hoeveelheid erosiewe materiaal sal 'n steil ruwe terrein tot gevolg hê.</a:t>
            </a:r>
          </a:p>
          <a:p>
            <a:r>
              <a:rPr lang="nl-NL" dirty="0"/>
              <a:t>Daar sal swak grondontwikkeling as gevolg van die strawwe toestande.</a:t>
            </a:r>
          </a:p>
          <a:p>
            <a:r>
              <a:rPr lang="nl-NL" dirty="0"/>
              <a:t>Rivierkanale sal verstop wees met groot rotse en gruis.</a:t>
            </a:r>
          </a:p>
          <a:p>
            <a:r>
              <a:rPr lang="nl-NL" dirty="0"/>
              <a:t>Daar sal min, indien enige, permanente riviere wees. Die Badlands van Suid-Dakota in die VSA is 'n goeie voorbeeld van hierdie tipe landskap.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24306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4F300D-0F56-C6CF-9E02-48BA8B228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99" r="16513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D9F34-922D-AAC0-24FC-56251E49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Die Badlands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066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F7C8-8960-5C2B-1D41-92C15C7C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Basaltiese</a:t>
            </a:r>
            <a:r>
              <a:rPr lang="en-ZA" dirty="0"/>
              <a:t> </a:t>
            </a:r>
            <a:r>
              <a:rPr lang="en-ZA" dirty="0" err="1"/>
              <a:t>plato's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99AE1-5BB9-D05C-4805-B105C360C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Die horisontale lae basalt het deel van die Drakensberge gevorm.</a:t>
            </a:r>
          </a:p>
          <a:p>
            <a:r>
              <a:rPr lang="nl-NL" dirty="0"/>
              <a:t>Dit het uit spleetvulkane gevloei en die land met dik lae lawa bedek.</a:t>
            </a:r>
          </a:p>
          <a:p>
            <a:r>
              <a:rPr lang="nl-NL" dirty="0"/>
              <a:t>'n Soortgelyke effek is in dele van die Karoo gesien.</a:t>
            </a:r>
          </a:p>
          <a:p>
            <a:r>
              <a:rPr lang="nl-NL" dirty="0"/>
              <a:t>Basalt is 'n baie vloeibare soort lawa en kan lang afstande vloei voordat dit stol.</a:t>
            </a:r>
          </a:p>
          <a:p>
            <a:r>
              <a:rPr lang="nl-NL" dirty="0"/>
              <a:t>Dit het dit toegelaat om groot dele van Suid-Afrika te bedek en het die Drakensberge gevorm toe dit uitgebars het.</a:t>
            </a:r>
          </a:p>
          <a:p>
            <a:r>
              <a:rPr lang="nl-NL" dirty="0"/>
              <a:t>Opeenvolgende uitbarstings het bygedra tot die hoogte van die basaltplato.</a:t>
            </a:r>
          </a:p>
          <a:p>
            <a:r>
              <a:rPr lang="nl-NL" dirty="0"/>
              <a:t>Dit is 'n baie harde rots en baie bestand teen erosie.</a:t>
            </a:r>
          </a:p>
          <a:p>
            <a:r>
              <a:rPr lang="nl-NL" dirty="0"/>
              <a:t>Dit verklaar waarom die basaltplato 'n prominente kenmerk is vir miljoene jare.</a:t>
            </a:r>
          </a:p>
        </p:txBody>
      </p:sp>
    </p:spTree>
    <p:extLst>
      <p:ext uri="{BB962C8B-B14F-4D97-AF65-F5344CB8AC3E}">
        <p14:creationId xmlns:p14="http://schemas.microsoft.com/office/powerpoint/2010/main" val="1512231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3" name="Rectangle 3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DF7983-EBC2-D758-EBAA-51D0EB8DA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44" name="Rectangle 3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A1144-7F38-B4A7-F736-EF57B704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Die Drakensberg </a:t>
            </a:r>
          </a:p>
        </p:txBody>
      </p:sp>
      <p:sp>
        <p:nvSpPr>
          <p:cNvPr id="45" name="Rectangle: Rounded Corners 3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10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C477-D7D5-31C7-2821-A70BAF7E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Die </a:t>
            </a:r>
            <a:r>
              <a:rPr lang="en-ZA" dirty="0" err="1"/>
              <a:t>Drakensberge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E9BCF-D806-B013-1B7F-1A192089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/>
              <a:t>Toe horisontale lae neergelê is, het rivier dadelik swakhede soos verskuiwings en krake begin aanval.</a:t>
            </a:r>
          </a:p>
          <a:p>
            <a:r>
              <a:rPr lang="nl-NL" dirty="0"/>
              <a:t>As gevolg van vinnige vertikale erosie kan diep canyon vorm, soos die Visrivier Canyon in Namibië en die Grand Canyon in die VSA.</a:t>
            </a:r>
          </a:p>
          <a:p>
            <a:r>
              <a:rPr lang="nl-NL" dirty="0"/>
              <a:t>Baie canyongebiede het 'n lae reënval en maak staat op eksotiese riviere wat water uit hoër gebiede bring.</a:t>
            </a:r>
          </a:p>
          <a:p>
            <a:r>
              <a:rPr lang="nl-NL" dirty="0"/>
              <a:t>Dit beteken die dreineringsdigtheid kan laag wees en dikwels beperk tot een rivier. Hierdie riviere val dan die swakhede aan en verdiep dit vinnig in klowe en canyons.</a:t>
            </a:r>
          </a:p>
          <a:p>
            <a:r>
              <a:rPr lang="nl-NL" dirty="0"/>
              <a:t>Die lae was ook van wisselende weerstand teen erosie.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13163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0DBF-770A-E0C5-6368-FD98560CB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Vervolg</a:t>
            </a:r>
            <a:r>
              <a:rPr lang="en-ZA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04919-EFA1-4C4F-168C-6C8EBF189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dirty="0"/>
              <a:t>Meer weerstandbiedende lae soos kalksteen en sandsteen het tot vertikale kranse verweer.</a:t>
            </a:r>
          </a:p>
          <a:p>
            <a:r>
              <a:rPr lang="nl-NL" dirty="0"/>
              <a:t>Minder weerstandbiedende lae soos skalie het meer geleidelike hellings gevorm wat banke genoem word. As die bank breed is, staan dit bekend as 'n esplanade.</a:t>
            </a:r>
          </a:p>
          <a:p>
            <a:r>
              <a:rPr lang="nl-NL" dirty="0"/>
              <a:t>Dit gee aan die kante van baie canyons die kenmerkende krans- en banktopografie van afwisselende steil en geleidelike gedeeltes.</a:t>
            </a:r>
          </a:p>
          <a:p>
            <a:r>
              <a:rPr lang="nl-NL" dirty="0"/>
              <a:t>Diep canyons is struikelblokke vir vervoerstelsels. Paaie en spoorweë kan nie daaroor gebou word nie.</a:t>
            </a:r>
          </a:p>
          <a:p>
            <a:r>
              <a:rPr lang="nl-NL" dirty="0"/>
              <a:t>Al hou hulle dalk water, is die droë en verlate omliggende gebiede van geen waarde vir mense nie.</a:t>
            </a:r>
          </a:p>
          <a:p>
            <a:r>
              <a:rPr lang="nl-NL" dirty="0"/>
              <a:t>Vandag kan canyons groot toerismewaarde hê.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55677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1F92A1-732C-0D9C-CB50-17371DF3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26B8F-5DB6-CFED-B519-C8EF03B7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Vis </a:t>
            </a:r>
            <a:r>
              <a:rPr lang="en-US" dirty="0" err="1">
                <a:solidFill>
                  <a:schemeClr val="bg1"/>
                </a:solidFill>
              </a:rPr>
              <a:t>Rivier</a:t>
            </a:r>
            <a:r>
              <a:rPr lang="en-US" dirty="0">
                <a:solidFill>
                  <a:schemeClr val="bg1"/>
                </a:solidFill>
              </a:rPr>
              <a:t> Canyon in Namibia</a:t>
            </a:r>
          </a:p>
        </p:txBody>
      </p:sp>
    </p:spTree>
    <p:extLst>
      <p:ext uri="{BB962C8B-B14F-4D97-AF65-F5344CB8AC3E}">
        <p14:creationId xmlns:p14="http://schemas.microsoft.com/office/powerpoint/2010/main" val="3507809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53CE-3047-72D8-E704-A42E78CE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Karoo </a:t>
            </a:r>
            <a:r>
              <a:rPr lang="en-ZA" dirty="0" err="1"/>
              <a:t>landskap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D23A-FDB3-D44F-FD8F-154331D44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102" y="2202023"/>
            <a:ext cx="10786188" cy="4273421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In droë gebiede soos die Karoo ontwikkel landskappe wat deur horisontale lae van wisselende weerstand gevorm word, stadig onder die meedoënlose impak van verwering en erosie.</a:t>
            </a:r>
          </a:p>
          <a:p>
            <a:r>
              <a:rPr lang="nl-NL" dirty="0"/>
              <a:t>Die wye verhoogde spasies tussen canyons staan bekend as plato's.</a:t>
            </a:r>
          </a:p>
          <a:p>
            <a:r>
              <a:rPr lang="nl-NL" dirty="0"/>
              <a:t>Oor miljoene jare kan 'n plato erodeer en in grootte verklein word tot geïsoleerde tafelbladkenmerke wat 'n mesa genoem word.</a:t>
            </a:r>
          </a:p>
          <a:p>
            <a:r>
              <a:rPr lang="nl-NL" dirty="0"/>
              <a:t>Met verloop van tyd kan 'n mesa verder in grootte verklein word om 'n botter te vorm.</a:t>
            </a:r>
          </a:p>
          <a:p>
            <a:r>
              <a:rPr lang="nl-NL" dirty="0"/>
              <a:t>'n Botte kan verder geërodeer word om 'n spitse bottel te vorm.</a:t>
            </a:r>
          </a:p>
          <a:p>
            <a:r>
              <a:rPr lang="nl-NL" dirty="0"/>
              <a:t>Uiteindelik sal net 'n koniese heuwel oorbly.</a:t>
            </a:r>
          </a:p>
          <a:p>
            <a:r>
              <a:rPr lang="nl-NL" dirty="0"/>
              <a:t>Die sleutel tot die oorgang van 'n plato na 'n koniese heuwel is die teenwoordigheid van 'n weerstandbiedende laag rots wat die sagter onderliggende rots beskerm.</a:t>
            </a:r>
          </a:p>
          <a:p>
            <a:r>
              <a:rPr lang="nl-NL" dirty="0"/>
              <a:t>In Suid-Afrika is dit gewoonlik basalt of kwartsiet.</a:t>
            </a:r>
          </a:p>
        </p:txBody>
      </p:sp>
    </p:spTree>
    <p:extLst>
      <p:ext uri="{BB962C8B-B14F-4D97-AF65-F5344CB8AC3E}">
        <p14:creationId xmlns:p14="http://schemas.microsoft.com/office/powerpoint/2010/main" val="3119317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DA54-3B06-D9E6-C7C2-5EF5C160E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Kenmerke</a:t>
            </a:r>
            <a:r>
              <a:rPr lang="en-ZA" dirty="0"/>
              <a:t> Karoo </a:t>
            </a:r>
            <a:r>
              <a:rPr lang="en-ZA" dirty="0" err="1"/>
              <a:t>Landskap</a:t>
            </a:r>
            <a:endParaRPr lang="en-Z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B25B7E-242A-C5EA-7DFD-570BC382D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412"/>
          <a:stretch/>
        </p:blipFill>
        <p:spPr>
          <a:xfrm>
            <a:off x="1078246" y="2377026"/>
            <a:ext cx="9362709" cy="41544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BABB4B-79F7-BC35-6B93-746BFF18EF14}"/>
              </a:ext>
            </a:extLst>
          </p:cNvPr>
          <p:cNvSpPr/>
          <p:nvPr/>
        </p:nvSpPr>
        <p:spPr>
          <a:xfrm>
            <a:off x="8462865" y="4310743"/>
            <a:ext cx="1296955" cy="3265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600" dirty="0"/>
              <a:t>Conical hill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0DAF61-FCD3-8907-996E-06DB9591EE1C}"/>
              </a:ext>
            </a:extLst>
          </p:cNvPr>
          <p:cNvSpPr/>
          <p:nvPr/>
        </p:nvSpPr>
        <p:spPr>
          <a:xfrm>
            <a:off x="7644881" y="3017313"/>
            <a:ext cx="1296955" cy="3265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600" dirty="0"/>
              <a:t>Butte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0927EB-FEEA-1B75-1880-6C1321466BC9}"/>
              </a:ext>
            </a:extLst>
          </p:cNvPr>
          <p:cNvSpPr/>
          <p:nvPr/>
        </p:nvSpPr>
        <p:spPr>
          <a:xfrm>
            <a:off x="6288833" y="3666930"/>
            <a:ext cx="811764" cy="2612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600" dirty="0"/>
              <a:t>Mesa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F97A7C-D699-F4C9-7103-083EDF67B366}"/>
              </a:ext>
            </a:extLst>
          </p:cNvPr>
          <p:cNvSpPr/>
          <p:nvPr/>
        </p:nvSpPr>
        <p:spPr>
          <a:xfrm>
            <a:off x="3064608" y="2860662"/>
            <a:ext cx="1296955" cy="3265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600" dirty="0"/>
              <a:t>Plateau</a:t>
            </a:r>
          </a:p>
        </p:txBody>
      </p:sp>
    </p:spTree>
    <p:extLst>
      <p:ext uri="{BB962C8B-B14F-4D97-AF65-F5344CB8AC3E}">
        <p14:creationId xmlns:p14="http://schemas.microsoft.com/office/powerpoint/2010/main" val="2300755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AD1FA6-8040-9F8F-6952-BBD2A3DCD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-2" y="-1"/>
            <a:ext cx="12192001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1CAA3-2BB7-AFD4-1A61-11E6236A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Karoo </a:t>
            </a:r>
            <a:r>
              <a:rPr lang="en-US" dirty="0" err="1">
                <a:solidFill>
                  <a:schemeClr val="bg1"/>
                </a:solidFill>
              </a:rPr>
              <a:t>landskap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1561-AE7C-98EC-DA30-42A676F9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Tipes</a:t>
            </a:r>
            <a:r>
              <a:rPr lang="en-ZA" dirty="0"/>
              <a:t> klippe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0D6E-CB6E-7AE3-53C6-0AC71B7C1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ZA" dirty="0" err="1"/>
              <a:t>Stollingsgesteentes</a:t>
            </a:r>
            <a:r>
              <a:rPr lang="en-ZA" dirty="0"/>
              <a:t>: </a:t>
            </a:r>
            <a:r>
              <a:rPr lang="en-ZA" dirty="0" err="1"/>
              <a:t>Dit</a:t>
            </a:r>
            <a:r>
              <a:rPr lang="en-ZA" dirty="0"/>
              <a:t> word </a:t>
            </a:r>
            <a:r>
              <a:rPr lang="en-ZA" dirty="0" err="1"/>
              <a:t>gevorm</a:t>
            </a:r>
            <a:r>
              <a:rPr lang="en-ZA" dirty="0"/>
              <a:t> </a:t>
            </a:r>
            <a:r>
              <a:rPr lang="en-ZA" dirty="0" err="1"/>
              <a:t>wanneer</a:t>
            </a:r>
            <a:r>
              <a:rPr lang="en-ZA" dirty="0"/>
              <a:t> </a:t>
            </a:r>
            <a:r>
              <a:rPr lang="en-ZA" dirty="0" err="1"/>
              <a:t>gesmelte</a:t>
            </a:r>
            <a:r>
              <a:rPr lang="en-ZA" dirty="0"/>
              <a:t> </a:t>
            </a:r>
            <a:r>
              <a:rPr lang="en-ZA" dirty="0" err="1"/>
              <a:t>lawa</a:t>
            </a:r>
            <a:r>
              <a:rPr lang="en-ZA" dirty="0"/>
              <a:t> of magna </a:t>
            </a:r>
            <a:r>
              <a:rPr lang="en-ZA" dirty="0" err="1"/>
              <a:t>afkoel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stol</a:t>
            </a:r>
            <a:r>
              <a:rPr lang="en-ZA" dirty="0"/>
              <a:t>. </a:t>
            </a:r>
            <a:r>
              <a:rPr lang="en-ZA" dirty="0" err="1"/>
              <a:t>Dit</a:t>
            </a:r>
            <a:r>
              <a:rPr lang="en-ZA" dirty="0"/>
              <a:t> sluit </a:t>
            </a:r>
            <a:r>
              <a:rPr lang="en-ZA" dirty="0" err="1"/>
              <a:t>graniet</a:t>
            </a:r>
            <a:r>
              <a:rPr lang="en-ZA" dirty="0"/>
              <a:t>, basalt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doleriet</a:t>
            </a:r>
            <a:r>
              <a:rPr lang="en-ZA" dirty="0"/>
              <a:t> in.</a:t>
            </a:r>
          </a:p>
          <a:p>
            <a:r>
              <a:rPr lang="en-ZA" dirty="0" err="1"/>
              <a:t>Sedimentêre</a:t>
            </a:r>
            <a:r>
              <a:rPr lang="en-ZA" dirty="0"/>
              <a:t> </a:t>
            </a:r>
            <a:r>
              <a:rPr lang="en-ZA" dirty="0" err="1"/>
              <a:t>gesteentes</a:t>
            </a:r>
            <a:r>
              <a:rPr lang="en-ZA" dirty="0"/>
              <a:t>: </a:t>
            </a:r>
            <a:r>
              <a:rPr lang="en-ZA" dirty="0" err="1"/>
              <a:t>Dit</a:t>
            </a:r>
            <a:r>
              <a:rPr lang="en-ZA" dirty="0"/>
              <a:t> </a:t>
            </a:r>
            <a:r>
              <a:rPr lang="en-ZA" dirty="0" err="1"/>
              <a:t>kom</a:t>
            </a:r>
            <a:r>
              <a:rPr lang="en-ZA" dirty="0"/>
              <a:t> </a:t>
            </a:r>
            <a:r>
              <a:rPr lang="en-ZA" dirty="0" err="1"/>
              <a:t>voor</a:t>
            </a:r>
            <a:r>
              <a:rPr lang="en-ZA" dirty="0"/>
              <a:t> </a:t>
            </a:r>
            <a:r>
              <a:rPr lang="en-ZA" dirty="0" err="1"/>
              <a:t>wanneer</a:t>
            </a:r>
            <a:r>
              <a:rPr lang="en-ZA" dirty="0"/>
              <a:t> </a:t>
            </a:r>
            <a:r>
              <a:rPr lang="en-ZA" dirty="0" err="1"/>
              <a:t>verweerde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geërodeer</a:t>
            </a:r>
            <a:r>
              <a:rPr lang="en-ZA" dirty="0"/>
              <a:t> </a:t>
            </a:r>
            <a:r>
              <a:rPr lang="en-ZA" dirty="0" err="1"/>
              <a:t>rotsmateriaal</a:t>
            </a:r>
            <a:r>
              <a:rPr lang="en-ZA" dirty="0"/>
              <a:t> </a:t>
            </a:r>
            <a:r>
              <a:rPr lang="en-ZA" dirty="0" err="1"/>
              <a:t>neergelê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lithifiseer</a:t>
            </a:r>
            <a:r>
              <a:rPr lang="en-ZA" dirty="0"/>
              <a:t> word – </a:t>
            </a:r>
            <a:r>
              <a:rPr lang="en-ZA" dirty="0" err="1"/>
              <a:t>omskep</a:t>
            </a:r>
            <a:r>
              <a:rPr lang="en-ZA" dirty="0"/>
              <a:t> in rots </a:t>
            </a:r>
            <a:r>
              <a:rPr lang="en-ZA" dirty="0" err="1"/>
              <a:t>deur</a:t>
            </a:r>
            <a:r>
              <a:rPr lang="en-ZA" dirty="0"/>
              <a:t> </a:t>
            </a:r>
            <a:r>
              <a:rPr lang="en-ZA" dirty="0" err="1"/>
              <a:t>saampersing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sementering</a:t>
            </a:r>
            <a:r>
              <a:rPr lang="en-ZA" dirty="0"/>
              <a:t> met </a:t>
            </a:r>
            <a:r>
              <a:rPr lang="en-ZA" dirty="0" err="1"/>
              <a:t>natuurlike</a:t>
            </a:r>
            <a:r>
              <a:rPr lang="en-ZA" dirty="0"/>
              <a:t> </a:t>
            </a:r>
            <a:r>
              <a:rPr lang="en-ZA" dirty="0" err="1"/>
              <a:t>stowwe</a:t>
            </a:r>
            <a:r>
              <a:rPr lang="en-ZA" dirty="0"/>
              <a:t> </a:t>
            </a:r>
            <a:r>
              <a:rPr lang="en-ZA" dirty="0" err="1"/>
              <a:t>soos</a:t>
            </a:r>
            <a:r>
              <a:rPr lang="en-ZA" dirty="0"/>
              <a:t> </a:t>
            </a:r>
            <a:r>
              <a:rPr lang="en-ZA" dirty="0" err="1"/>
              <a:t>kalkret</a:t>
            </a:r>
            <a:r>
              <a:rPr lang="en-ZA" dirty="0"/>
              <a:t>. </a:t>
            </a:r>
            <a:r>
              <a:rPr lang="en-ZA" dirty="0" err="1"/>
              <a:t>Dit</a:t>
            </a:r>
            <a:r>
              <a:rPr lang="en-ZA" dirty="0"/>
              <a:t> sluit </a:t>
            </a:r>
            <a:r>
              <a:rPr lang="en-ZA" dirty="0" err="1"/>
              <a:t>sandsteen</a:t>
            </a:r>
            <a:r>
              <a:rPr lang="en-ZA" dirty="0"/>
              <a:t>, </a:t>
            </a:r>
            <a:r>
              <a:rPr lang="en-ZA" dirty="0" err="1"/>
              <a:t>kalksteen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dolomiet</a:t>
            </a:r>
            <a:r>
              <a:rPr lang="en-ZA" dirty="0"/>
              <a:t> in.</a:t>
            </a:r>
          </a:p>
          <a:p>
            <a:r>
              <a:rPr lang="en-ZA" dirty="0" err="1"/>
              <a:t>Metamorfe</a:t>
            </a:r>
            <a:r>
              <a:rPr lang="en-ZA" dirty="0"/>
              <a:t> </a:t>
            </a:r>
            <a:r>
              <a:rPr lang="en-ZA" dirty="0" err="1"/>
              <a:t>gesteentes</a:t>
            </a:r>
            <a:r>
              <a:rPr lang="en-ZA" dirty="0"/>
              <a:t>: </a:t>
            </a:r>
            <a:r>
              <a:rPr lang="en-ZA" dirty="0" err="1"/>
              <a:t>Wanneer</a:t>
            </a:r>
            <a:r>
              <a:rPr lang="en-ZA" dirty="0"/>
              <a:t> </a:t>
            </a:r>
            <a:r>
              <a:rPr lang="en-ZA" dirty="0" err="1"/>
              <a:t>gesteentes</a:t>
            </a:r>
            <a:r>
              <a:rPr lang="en-ZA" dirty="0"/>
              <a:t> </a:t>
            </a:r>
            <a:r>
              <a:rPr lang="en-ZA" dirty="0" err="1"/>
              <a:t>aan</a:t>
            </a:r>
            <a:r>
              <a:rPr lang="en-ZA" dirty="0"/>
              <a:t> </a:t>
            </a:r>
            <a:r>
              <a:rPr lang="en-ZA" dirty="0" err="1"/>
              <a:t>groot</a:t>
            </a:r>
            <a:r>
              <a:rPr lang="en-ZA" dirty="0"/>
              <a:t> </a:t>
            </a:r>
            <a:r>
              <a:rPr lang="en-ZA" dirty="0" err="1"/>
              <a:t>hitte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/of </a:t>
            </a:r>
            <a:r>
              <a:rPr lang="en-ZA" dirty="0" err="1"/>
              <a:t>druk</a:t>
            </a:r>
            <a:r>
              <a:rPr lang="en-ZA" dirty="0"/>
              <a:t> </a:t>
            </a:r>
            <a:r>
              <a:rPr lang="en-ZA" dirty="0" err="1"/>
              <a:t>blootgestel</a:t>
            </a:r>
            <a:r>
              <a:rPr lang="en-ZA" dirty="0"/>
              <a:t> word, </a:t>
            </a:r>
            <a:r>
              <a:rPr lang="en-ZA" dirty="0" err="1"/>
              <a:t>kan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gedeeltelik</a:t>
            </a:r>
            <a:r>
              <a:rPr lang="en-ZA" dirty="0"/>
              <a:t> smelt </a:t>
            </a:r>
            <a:r>
              <a:rPr lang="en-ZA" dirty="0" err="1"/>
              <a:t>en</a:t>
            </a:r>
            <a:r>
              <a:rPr lang="en-ZA" dirty="0"/>
              <a:t> dan </a:t>
            </a:r>
            <a:r>
              <a:rPr lang="en-ZA" dirty="0" err="1"/>
              <a:t>herkristalliseer</a:t>
            </a:r>
            <a:r>
              <a:rPr lang="en-ZA" dirty="0"/>
              <a:t> in </a:t>
            </a:r>
            <a:r>
              <a:rPr lang="en-ZA" dirty="0" err="1"/>
              <a:t>metamorfe</a:t>
            </a:r>
            <a:r>
              <a:rPr lang="en-ZA" dirty="0"/>
              <a:t> </a:t>
            </a:r>
            <a:r>
              <a:rPr lang="en-ZA" dirty="0" err="1"/>
              <a:t>gesteentes</a:t>
            </a:r>
            <a:r>
              <a:rPr lang="en-ZA" dirty="0"/>
              <a:t>. </a:t>
            </a:r>
            <a:r>
              <a:rPr lang="en-ZA" dirty="0" err="1"/>
              <a:t>Dit</a:t>
            </a:r>
            <a:r>
              <a:rPr lang="en-ZA" dirty="0"/>
              <a:t> sluit </a:t>
            </a:r>
            <a:r>
              <a:rPr lang="en-ZA" dirty="0" err="1"/>
              <a:t>marmer</a:t>
            </a:r>
            <a:r>
              <a:rPr lang="en-ZA" dirty="0"/>
              <a:t>, </a:t>
            </a:r>
            <a:r>
              <a:rPr lang="en-ZA" dirty="0" err="1"/>
              <a:t>gneis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skis in.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1329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2A978-C20C-0042-AF91-79E00FF9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Proses van Scarp Retreat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BF6D0-6736-7BE0-A7EB-42C7B0AF1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/>
              <a:t>'n Kenmerk van die erosie van gelaagde lae rots is die manier waarop die vorm van die landskap dikwels dieselfde bly namate die landvorme kleiner word.</a:t>
            </a:r>
          </a:p>
          <a:p>
            <a:r>
              <a:rPr lang="nl-NL" dirty="0"/>
              <a:t>Dit is grootliks te danke aan die beskermende dop van weerstandige rots wat die onderliggende lae beskerm.</a:t>
            </a:r>
          </a:p>
          <a:p>
            <a:r>
              <a:rPr lang="nl-NL" dirty="0"/>
              <a:t>Die weerstandbiedende lae vorm 'n skarp of krans aan die bokant van die struktuur.</a:t>
            </a:r>
          </a:p>
          <a:p>
            <a:r>
              <a:rPr lang="nl-NL" dirty="0"/>
              <a:t>Hoe minder weerstandbiedende lae vorm, hoe meer geleidelike helling.</a:t>
            </a:r>
          </a:p>
          <a:p>
            <a:r>
              <a:rPr lang="nl-NL" dirty="0"/>
              <a:t>Die vorm van die helling sal dieselfde bly as die helling terugtrek.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48583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5CBA5-AD46-799E-0300-504BE25B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Scarp retreat model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820C13-1A70-E9D0-2583-E4AB08B83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93" r="12569"/>
          <a:stretch/>
        </p:blipFill>
        <p:spPr>
          <a:xfrm>
            <a:off x="3067050" y="2058988"/>
            <a:ext cx="6057900" cy="45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6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CE6768-72C6-6E83-978C-6AC94F5F2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94FC6-B97F-66EE-2E1D-D9FC07BE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Teebus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Koffiebus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38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58C37-CD85-3573-7245-A1C87EDD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Kontoer</a:t>
            </a:r>
            <a:br>
              <a:rPr lang="en-US" sz="4800" dirty="0"/>
            </a:br>
            <a:r>
              <a:rPr lang="en-US" sz="4800" dirty="0"/>
              <a:t>patroon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B56195-AD79-3949-0189-AF5A0C7BE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6" t="27260" r="29548" b="11259"/>
          <a:stretch/>
        </p:blipFill>
        <p:spPr>
          <a:xfrm>
            <a:off x="3594477" y="1034455"/>
            <a:ext cx="7034720" cy="52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52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13407-5255-CCA6-7107-11A035CF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Gebruik</a:t>
            </a:r>
            <a:r>
              <a:rPr lang="en-ZA" dirty="0"/>
              <a:t> van </a:t>
            </a:r>
            <a:r>
              <a:rPr lang="en-ZA" dirty="0" err="1"/>
              <a:t>verskeie</a:t>
            </a:r>
            <a:r>
              <a:rPr lang="en-ZA" dirty="0"/>
              <a:t> </a:t>
            </a:r>
            <a:r>
              <a:rPr lang="en-ZA" dirty="0" err="1"/>
              <a:t>landskappe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283E7-C41E-471B-E43F-328B71720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ZA" dirty="0" err="1"/>
              <a:t>Heuwelagtige</a:t>
            </a:r>
            <a:r>
              <a:rPr lang="en-ZA" dirty="0"/>
              <a:t> </a:t>
            </a:r>
            <a:r>
              <a:rPr lang="en-ZA" dirty="0" err="1"/>
              <a:t>gebiede</a:t>
            </a:r>
            <a:r>
              <a:rPr lang="en-ZA" dirty="0"/>
              <a:t> met </a:t>
            </a:r>
            <a:r>
              <a:rPr lang="en-ZA" dirty="0" err="1"/>
              <a:t>sagte</a:t>
            </a:r>
            <a:r>
              <a:rPr lang="en-ZA" dirty="0"/>
              <a:t> </a:t>
            </a:r>
            <a:r>
              <a:rPr lang="en-ZA" dirty="0" err="1"/>
              <a:t>hellings</a:t>
            </a:r>
            <a:r>
              <a:rPr lang="en-ZA" dirty="0"/>
              <a:t> in </a:t>
            </a:r>
            <a:r>
              <a:rPr lang="en-ZA" dirty="0" err="1"/>
              <a:t>gematigde</a:t>
            </a:r>
            <a:r>
              <a:rPr lang="en-ZA" dirty="0"/>
              <a:t> </a:t>
            </a:r>
            <a:r>
              <a:rPr lang="en-ZA" dirty="0" err="1"/>
              <a:t>streke</a:t>
            </a:r>
            <a:r>
              <a:rPr lang="en-ZA" dirty="0"/>
              <a:t> is </a:t>
            </a:r>
            <a:r>
              <a:rPr lang="en-ZA" dirty="0" err="1"/>
              <a:t>geneig</a:t>
            </a:r>
            <a:r>
              <a:rPr lang="en-ZA" dirty="0"/>
              <a:t> om </a:t>
            </a:r>
            <a:r>
              <a:rPr lang="en-ZA" dirty="0" err="1"/>
              <a:t>gunstige</a:t>
            </a:r>
            <a:r>
              <a:rPr lang="en-ZA" dirty="0"/>
              <a:t> </a:t>
            </a:r>
            <a:r>
              <a:rPr lang="en-ZA" dirty="0" err="1"/>
              <a:t>toestande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landbou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bied</a:t>
            </a:r>
            <a:r>
              <a:rPr lang="en-ZA" dirty="0"/>
              <a:t>.</a:t>
            </a:r>
          </a:p>
          <a:p>
            <a:r>
              <a:rPr lang="en-ZA" dirty="0" err="1"/>
              <a:t>Dit</a:t>
            </a:r>
            <a:r>
              <a:rPr lang="en-ZA" dirty="0"/>
              <a:t> </a:t>
            </a:r>
            <a:r>
              <a:rPr lang="en-ZA" dirty="0" err="1"/>
              <a:t>laat</a:t>
            </a:r>
            <a:r>
              <a:rPr lang="en-ZA" dirty="0"/>
              <a:t> </a:t>
            </a:r>
            <a:r>
              <a:rPr lang="en-ZA" dirty="0" err="1"/>
              <a:t>goeie</a:t>
            </a:r>
            <a:r>
              <a:rPr lang="en-ZA" dirty="0"/>
              <a:t> </a:t>
            </a:r>
            <a:r>
              <a:rPr lang="en-ZA" dirty="0" err="1"/>
              <a:t>gronde</a:t>
            </a:r>
            <a:r>
              <a:rPr lang="en-ZA" dirty="0"/>
              <a:t> </a:t>
            </a:r>
            <a:r>
              <a:rPr lang="en-ZA" dirty="0" err="1"/>
              <a:t>vorm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keer</a:t>
            </a:r>
            <a:r>
              <a:rPr lang="en-ZA" dirty="0"/>
              <a:t> </a:t>
            </a:r>
            <a:r>
              <a:rPr lang="en-ZA" dirty="0" err="1"/>
              <a:t>dat</a:t>
            </a:r>
            <a:r>
              <a:rPr lang="en-ZA" dirty="0"/>
              <a:t> </a:t>
            </a:r>
            <a:r>
              <a:rPr lang="en-ZA" dirty="0" err="1"/>
              <a:t>grond</a:t>
            </a:r>
            <a:r>
              <a:rPr lang="en-ZA" dirty="0"/>
              <a:t> in </a:t>
            </a:r>
            <a:r>
              <a:rPr lang="en-ZA" dirty="0" err="1"/>
              <a:t>reënerige</a:t>
            </a:r>
            <a:r>
              <a:rPr lang="en-ZA" dirty="0"/>
              <a:t> </a:t>
            </a:r>
            <a:r>
              <a:rPr lang="en-ZA" dirty="0" err="1"/>
              <a:t>tye</a:t>
            </a:r>
            <a:r>
              <a:rPr lang="en-ZA" dirty="0"/>
              <a:t> </a:t>
            </a:r>
            <a:r>
              <a:rPr lang="en-ZA" dirty="0" err="1"/>
              <a:t>versuip</a:t>
            </a:r>
            <a:r>
              <a:rPr lang="en-ZA" dirty="0"/>
              <a:t> </a:t>
            </a:r>
            <a:r>
              <a:rPr lang="en-ZA" dirty="0" err="1"/>
              <a:t>raak</a:t>
            </a:r>
            <a:r>
              <a:rPr lang="en-ZA" dirty="0"/>
              <a:t>.</a:t>
            </a:r>
          </a:p>
          <a:p>
            <a:r>
              <a:rPr lang="en-ZA" dirty="0" err="1"/>
              <a:t>Soos</a:t>
            </a:r>
            <a:r>
              <a:rPr lang="en-ZA" dirty="0"/>
              <a:t> </a:t>
            </a:r>
            <a:r>
              <a:rPr lang="en-ZA" dirty="0" err="1"/>
              <a:t>hellings</a:t>
            </a:r>
            <a:r>
              <a:rPr lang="en-ZA" dirty="0"/>
              <a:t> </a:t>
            </a:r>
            <a:r>
              <a:rPr lang="en-ZA" dirty="0" err="1"/>
              <a:t>steiler</a:t>
            </a:r>
            <a:r>
              <a:rPr lang="en-ZA" dirty="0"/>
              <a:t> word, word die </a:t>
            </a:r>
            <a:r>
              <a:rPr lang="en-ZA" dirty="0" err="1"/>
              <a:t>gronde</a:t>
            </a:r>
            <a:r>
              <a:rPr lang="en-ZA" dirty="0"/>
              <a:t> dunner </a:t>
            </a:r>
            <a:r>
              <a:rPr lang="en-ZA" dirty="0" err="1"/>
              <a:t>en</a:t>
            </a:r>
            <a:r>
              <a:rPr lang="en-ZA" dirty="0"/>
              <a:t> is </a:t>
            </a:r>
            <a:r>
              <a:rPr lang="en-ZA" dirty="0" err="1"/>
              <a:t>dit</a:t>
            </a:r>
            <a:r>
              <a:rPr lang="en-ZA" dirty="0"/>
              <a:t> minder </a:t>
            </a:r>
            <a:r>
              <a:rPr lang="en-ZA" dirty="0" err="1"/>
              <a:t>geskik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boerdery</a:t>
            </a:r>
            <a:r>
              <a:rPr lang="en-ZA" dirty="0"/>
              <a:t>.</a:t>
            </a:r>
          </a:p>
          <a:p>
            <a:r>
              <a:rPr lang="en-ZA" dirty="0" err="1"/>
              <a:t>Basaltplato's</a:t>
            </a:r>
            <a:r>
              <a:rPr lang="en-ZA" dirty="0"/>
              <a:t> </a:t>
            </a:r>
            <a:r>
              <a:rPr lang="en-ZA" dirty="0" err="1"/>
              <a:t>soos</a:t>
            </a:r>
            <a:r>
              <a:rPr lang="en-ZA" dirty="0"/>
              <a:t> die </a:t>
            </a:r>
            <a:r>
              <a:rPr lang="en-ZA" dirty="0" err="1"/>
              <a:t>Drakensberge</a:t>
            </a:r>
            <a:r>
              <a:rPr lang="en-ZA" dirty="0"/>
              <a:t> is </a:t>
            </a:r>
            <a:r>
              <a:rPr lang="en-ZA" dirty="0" err="1"/>
              <a:t>slegs</a:t>
            </a:r>
            <a:r>
              <a:rPr lang="en-ZA" dirty="0"/>
              <a:t> </a:t>
            </a:r>
            <a:r>
              <a:rPr lang="en-ZA" dirty="0" err="1"/>
              <a:t>geskik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boerdery</a:t>
            </a:r>
            <a:r>
              <a:rPr lang="en-ZA" dirty="0"/>
              <a:t> </a:t>
            </a:r>
            <a:r>
              <a:rPr lang="en-ZA" dirty="0" err="1"/>
              <a:t>waar</a:t>
            </a:r>
            <a:r>
              <a:rPr lang="en-ZA" dirty="0"/>
              <a:t> die wye </a:t>
            </a:r>
            <a:r>
              <a:rPr lang="en-ZA" dirty="0" err="1"/>
              <a:t>riviervalleie</a:t>
            </a:r>
            <a:r>
              <a:rPr lang="en-ZA" dirty="0"/>
              <a:t> met </a:t>
            </a:r>
            <a:r>
              <a:rPr lang="en-ZA" dirty="0" err="1"/>
              <a:t>ryk</a:t>
            </a:r>
            <a:r>
              <a:rPr lang="en-ZA" dirty="0"/>
              <a:t> </a:t>
            </a:r>
            <a:r>
              <a:rPr lang="en-ZA" dirty="0" err="1"/>
              <a:t>alluviale</a:t>
            </a:r>
            <a:r>
              <a:rPr lang="en-ZA" dirty="0"/>
              <a:t> </a:t>
            </a:r>
            <a:r>
              <a:rPr lang="en-ZA" dirty="0" err="1"/>
              <a:t>gronde</a:t>
            </a:r>
            <a:r>
              <a:rPr lang="en-ZA" dirty="0"/>
              <a:t> </a:t>
            </a:r>
            <a:r>
              <a:rPr lang="en-ZA" dirty="0" err="1"/>
              <a:t>gevorm</a:t>
            </a:r>
            <a:r>
              <a:rPr lang="en-ZA" dirty="0"/>
              <a:t> het.</a:t>
            </a:r>
          </a:p>
          <a:p>
            <a:r>
              <a:rPr lang="en-ZA" dirty="0" err="1"/>
              <a:t>Grond</a:t>
            </a:r>
            <a:r>
              <a:rPr lang="en-ZA" dirty="0"/>
              <a:t> </a:t>
            </a:r>
            <a:r>
              <a:rPr lang="en-ZA" dirty="0" err="1"/>
              <a:t>afkomstig</a:t>
            </a:r>
            <a:r>
              <a:rPr lang="en-ZA" dirty="0"/>
              <a:t> van basalt is </a:t>
            </a:r>
            <a:r>
              <a:rPr lang="en-ZA" dirty="0" err="1"/>
              <a:t>geneig</a:t>
            </a:r>
            <a:r>
              <a:rPr lang="en-ZA" dirty="0"/>
              <a:t> om </a:t>
            </a:r>
            <a:r>
              <a:rPr lang="en-ZA" dirty="0" err="1"/>
              <a:t>ryk</a:t>
            </a:r>
            <a:r>
              <a:rPr lang="en-ZA" dirty="0"/>
              <a:t> </a:t>
            </a:r>
            <a:r>
              <a:rPr lang="en-ZA" dirty="0" err="1"/>
              <a:t>aan</a:t>
            </a:r>
            <a:r>
              <a:rPr lang="en-ZA" dirty="0"/>
              <a:t> </a:t>
            </a:r>
            <a:r>
              <a:rPr lang="en-ZA" dirty="0" err="1"/>
              <a:t>yster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wees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dit</a:t>
            </a:r>
            <a:r>
              <a:rPr lang="en-ZA" dirty="0"/>
              <a:t> </a:t>
            </a:r>
            <a:r>
              <a:rPr lang="en-ZA" dirty="0" err="1"/>
              <a:t>maak</a:t>
            </a:r>
            <a:r>
              <a:rPr lang="en-ZA" dirty="0"/>
              <a:t> </a:t>
            </a:r>
            <a:r>
              <a:rPr lang="en-ZA" dirty="0" err="1"/>
              <a:t>dit</a:t>
            </a:r>
            <a:r>
              <a:rPr lang="en-ZA" dirty="0"/>
              <a:t> </a:t>
            </a:r>
            <a:r>
              <a:rPr lang="en-ZA" dirty="0" err="1"/>
              <a:t>vrugbaar</a:t>
            </a:r>
            <a:r>
              <a:rPr lang="en-ZA" dirty="0"/>
              <a:t>.</a:t>
            </a:r>
          </a:p>
          <a:p>
            <a:r>
              <a:rPr lang="en-ZA" dirty="0"/>
              <a:t>Die </a:t>
            </a:r>
            <a:r>
              <a:rPr lang="en-ZA" dirty="0" err="1"/>
              <a:t>steil</a:t>
            </a:r>
            <a:r>
              <a:rPr lang="en-ZA" dirty="0"/>
              <a:t> </a:t>
            </a:r>
            <a:r>
              <a:rPr lang="en-ZA" dirty="0" err="1"/>
              <a:t>hange</a:t>
            </a:r>
            <a:r>
              <a:rPr lang="en-ZA" dirty="0"/>
              <a:t> wat </a:t>
            </a:r>
            <a:r>
              <a:rPr lang="en-ZA" dirty="0" err="1"/>
              <a:t>deur</a:t>
            </a:r>
            <a:r>
              <a:rPr lang="en-ZA" dirty="0"/>
              <a:t> </a:t>
            </a:r>
            <a:r>
              <a:rPr lang="en-ZA" dirty="0" err="1"/>
              <a:t>basaltlae</a:t>
            </a:r>
            <a:r>
              <a:rPr lang="en-ZA" dirty="0"/>
              <a:t> </a:t>
            </a:r>
            <a:r>
              <a:rPr lang="en-ZA" dirty="0" err="1"/>
              <a:t>gevorm</a:t>
            </a:r>
            <a:r>
              <a:rPr lang="en-ZA" dirty="0"/>
              <a:t> word, is 'n </a:t>
            </a:r>
            <a:r>
              <a:rPr lang="en-ZA" dirty="0" err="1"/>
              <a:t>struikelblok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vervoer</a:t>
            </a:r>
            <a:r>
              <a:rPr lang="en-ZA" dirty="0"/>
              <a:t>, </a:t>
            </a:r>
            <a:r>
              <a:rPr lang="en-ZA" dirty="0" err="1"/>
              <a:t>kommunikasie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menslike</a:t>
            </a:r>
            <a:r>
              <a:rPr lang="en-ZA" dirty="0"/>
              <a:t> </a:t>
            </a:r>
            <a:r>
              <a:rPr lang="en-ZA" dirty="0" err="1"/>
              <a:t>nedersetting</a:t>
            </a:r>
            <a:r>
              <a:rPr lang="en-ZA" dirty="0"/>
              <a:t>. </a:t>
            </a:r>
            <a:r>
              <a:rPr lang="en-ZA" dirty="0" err="1"/>
              <a:t>Hierdie</a:t>
            </a:r>
            <a:r>
              <a:rPr lang="en-ZA" dirty="0"/>
              <a:t> </a:t>
            </a:r>
            <a:r>
              <a:rPr lang="en-ZA" dirty="0" err="1"/>
              <a:t>gebiede</a:t>
            </a:r>
            <a:r>
              <a:rPr lang="en-ZA" dirty="0"/>
              <a:t> het </a:t>
            </a:r>
            <a:r>
              <a:rPr lang="en-ZA" dirty="0" err="1"/>
              <a:t>gewoonlik</a:t>
            </a:r>
            <a:r>
              <a:rPr lang="en-ZA" dirty="0"/>
              <a:t> </a:t>
            </a:r>
            <a:r>
              <a:rPr lang="en-ZA" dirty="0" err="1"/>
              <a:t>verspreide</a:t>
            </a:r>
            <a:r>
              <a:rPr lang="en-ZA" dirty="0"/>
              <a:t> </a:t>
            </a:r>
            <a:r>
              <a:rPr lang="en-ZA" dirty="0" err="1"/>
              <a:t>landelike</a:t>
            </a:r>
            <a:r>
              <a:rPr lang="en-ZA" dirty="0"/>
              <a:t> </a:t>
            </a:r>
            <a:r>
              <a:rPr lang="en-ZA" dirty="0" err="1"/>
              <a:t>gemeenskappe</a:t>
            </a:r>
            <a:r>
              <a:rPr lang="en-ZA" dirty="0"/>
              <a:t>.</a:t>
            </a:r>
          </a:p>
          <a:p>
            <a:r>
              <a:rPr lang="en-ZA" dirty="0" err="1"/>
              <a:t>Sagte</a:t>
            </a:r>
            <a:r>
              <a:rPr lang="en-ZA" dirty="0"/>
              <a:t> </a:t>
            </a:r>
            <a:r>
              <a:rPr lang="en-ZA" dirty="0" err="1"/>
              <a:t>hellings</a:t>
            </a:r>
            <a:r>
              <a:rPr lang="en-ZA" dirty="0"/>
              <a:t> word </a:t>
            </a:r>
            <a:r>
              <a:rPr lang="en-ZA" dirty="0" err="1"/>
              <a:t>dikwels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weiding</a:t>
            </a:r>
            <a:r>
              <a:rPr lang="en-ZA" dirty="0"/>
              <a:t> of </a:t>
            </a:r>
            <a:r>
              <a:rPr lang="en-ZA" dirty="0" err="1"/>
              <a:t>bosbou</a:t>
            </a:r>
            <a:r>
              <a:rPr lang="en-ZA" dirty="0"/>
              <a:t> </a:t>
            </a:r>
            <a:r>
              <a:rPr lang="en-ZA" dirty="0" err="1"/>
              <a:t>gebruik</a:t>
            </a:r>
            <a:r>
              <a:rPr lang="en-ZA" dirty="0"/>
              <a:t>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31955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2856-99F1-DE77-9B55-384FE86E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Vervolg</a:t>
            </a:r>
            <a:r>
              <a:rPr lang="en-ZA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85096-FF6E-0C36-9F6B-7E4BE6A28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Canyon-landskappe word gewoonlik in droë gebiede aangetref.</a:t>
            </a:r>
          </a:p>
          <a:p>
            <a:r>
              <a:rPr lang="nl-NL" dirty="0"/>
              <a:t>Dit is gewild vir die ontwikkeling van toerisme. Die Grand Canyon in die VSA ontvang duisende toeriste per dag. Die Visrivier-canyon in Namibië is 'n gewilde staproete.</a:t>
            </a:r>
          </a:p>
          <a:p>
            <a:r>
              <a:rPr lang="nl-NL" dirty="0"/>
              <a:t>Dit lyk of die Karoo-landskappe geen ekonomiese waarde het nie, maar dit is baie belangrik vir skaap- en bokboerdery. Boere moet gedurende die jaar hul vee na verskeie gebiede verskuif op soek na weiding.</a:t>
            </a:r>
          </a:p>
          <a:p>
            <a:r>
              <a:rPr lang="nl-NL" dirty="0"/>
              <a:t>Weens die tekort aan water en die risiko van oorbeweiding is die Karooplase baie groot vergeleke met plase in meer vogtige toestande.</a:t>
            </a:r>
          </a:p>
          <a:p>
            <a:r>
              <a:rPr lang="nl-NL" dirty="0"/>
              <a:t>Weens skade wat deur jare se verwaarlosing en oorbeweiding veroorsaak is, is baie plase verlate. Ander is in wildplase verander</a:t>
            </a:r>
          </a:p>
        </p:txBody>
      </p:sp>
    </p:spTree>
    <p:extLst>
      <p:ext uri="{BB962C8B-B14F-4D97-AF65-F5344CB8AC3E}">
        <p14:creationId xmlns:p14="http://schemas.microsoft.com/office/powerpoint/2010/main" val="99737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863A1-8716-4D6A-9505-A3A64CB7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Aktiwiteit</a:t>
            </a:r>
            <a:r>
              <a:rPr lang="en-ZA" dirty="0"/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61A88-9AFF-A711-A427-A76D7205C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Kopieer en voltooi die volgende tabel.</a:t>
            </a: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F85AF23-B2D2-9E2B-87AD-75108023D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46772"/>
              </p:ext>
            </p:extLst>
          </p:nvPr>
        </p:nvGraphicFramePr>
        <p:xfrm>
          <a:off x="1184274" y="3224741"/>
          <a:ext cx="10017124" cy="24006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04281">
                  <a:extLst>
                    <a:ext uri="{9D8B030D-6E8A-4147-A177-3AD203B41FA5}">
                      <a16:colId xmlns:a16="http://schemas.microsoft.com/office/drawing/2014/main" val="2042526143"/>
                    </a:ext>
                  </a:extLst>
                </a:gridCol>
                <a:gridCol w="2504281">
                  <a:extLst>
                    <a:ext uri="{9D8B030D-6E8A-4147-A177-3AD203B41FA5}">
                      <a16:colId xmlns:a16="http://schemas.microsoft.com/office/drawing/2014/main" val="1603416437"/>
                    </a:ext>
                  </a:extLst>
                </a:gridCol>
                <a:gridCol w="2504281">
                  <a:extLst>
                    <a:ext uri="{9D8B030D-6E8A-4147-A177-3AD203B41FA5}">
                      <a16:colId xmlns:a16="http://schemas.microsoft.com/office/drawing/2014/main" val="1842324883"/>
                    </a:ext>
                  </a:extLst>
                </a:gridCol>
                <a:gridCol w="2504281">
                  <a:extLst>
                    <a:ext uri="{9D8B030D-6E8A-4147-A177-3AD203B41FA5}">
                      <a16:colId xmlns:a16="http://schemas.microsoft.com/office/drawing/2014/main" val="572949780"/>
                    </a:ext>
                  </a:extLst>
                </a:gridCol>
              </a:tblGrid>
              <a:tr h="586846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err="1"/>
                        <a:t>Heuwelagtige</a:t>
                      </a:r>
                      <a:r>
                        <a:rPr lang="en-ZA" dirty="0"/>
                        <a:t> </a:t>
                      </a:r>
                      <a:r>
                        <a:rPr lang="en-ZA" dirty="0" err="1"/>
                        <a:t>landskappe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err="1"/>
                        <a:t>Basaltiese</a:t>
                      </a:r>
                      <a:r>
                        <a:rPr lang="en-ZA" dirty="0"/>
                        <a:t> </a:t>
                      </a:r>
                      <a:r>
                        <a:rPr lang="en-ZA" dirty="0" err="1"/>
                        <a:t>plato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Canyons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65220"/>
                  </a:ext>
                </a:extLst>
              </a:tr>
              <a:tr h="586846">
                <a:tc>
                  <a:txBody>
                    <a:bodyPr/>
                    <a:lstStyle/>
                    <a:p>
                      <a:r>
                        <a:rPr lang="en-ZA" dirty="0"/>
                        <a:t>Hoe </a:t>
                      </a:r>
                      <a:r>
                        <a:rPr lang="en-ZA" dirty="0" err="1"/>
                        <a:t>dit</a:t>
                      </a:r>
                      <a:r>
                        <a:rPr lang="en-ZA" dirty="0"/>
                        <a:t> </a:t>
                      </a:r>
                      <a:r>
                        <a:rPr lang="en-ZA" dirty="0" err="1"/>
                        <a:t>vorm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058132"/>
                  </a:ext>
                </a:extLst>
              </a:tr>
              <a:tr h="586846">
                <a:tc>
                  <a:txBody>
                    <a:bodyPr/>
                    <a:lstStyle/>
                    <a:p>
                      <a:r>
                        <a:rPr lang="en-ZA" dirty="0"/>
                        <a:t>Significance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890393"/>
                  </a:ext>
                </a:extLst>
              </a:tr>
              <a:tr h="586846">
                <a:tc>
                  <a:txBody>
                    <a:bodyPr/>
                    <a:lstStyle/>
                    <a:p>
                      <a:r>
                        <a:rPr lang="en-ZA" dirty="0" err="1"/>
                        <a:t>Voorbeelde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638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4580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53854-505A-D598-8D51-1394A13A7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Aktiwiteit</a:t>
            </a:r>
            <a:r>
              <a:rPr lang="en-ZA" dirty="0"/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C61BF-6EC2-EAB9-94C3-ECD600574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Vergelyk twee landvorme</a:t>
            </a:r>
          </a:p>
          <a:p>
            <a:r>
              <a:rPr lang="nl-NL" dirty="0"/>
              <a:t>Voltooi die aktiwiteit op bladsy 116 in Via Afrika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03661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8BC44-7A37-CCBB-0963-85B4D55C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Aktiwiteit</a:t>
            </a:r>
            <a:r>
              <a:rPr lang="en-ZA" dirty="0"/>
              <a:t> 3: </a:t>
            </a:r>
            <a:r>
              <a:rPr lang="en-ZA" dirty="0" err="1"/>
              <a:t>Vrae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F1413-6A6D-BC98-87BF-D8836FA0F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Voltooi vrae op bladsy 117-119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94639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39DB-2989-0B0C-CC17-40299326E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Drie maniere waarop gesteentes gelaag word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1DB62-8F16-58F2-08F1-DE7540BBD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err="1"/>
              <a:t>Horisontale</a:t>
            </a:r>
            <a:r>
              <a:rPr lang="en-ZA" dirty="0"/>
              <a:t> </a:t>
            </a:r>
            <a:r>
              <a:rPr lang="en-ZA" dirty="0" err="1"/>
              <a:t>lae</a:t>
            </a:r>
            <a:r>
              <a:rPr lang="en-ZA" dirty="0"/>
              <a:t> – </a:t>
            </a:r>
            <a:r>
              <a:rPr lang="en-ZA" dirty="0" err="1"/>
              <a:t>Platliggende</a:t>
            </a:r>
            <a:r>
              <a:rPr lang="en-ZA" dirty="0"/>
              <a:t> </a:t>
            </a:r>
            <a:r>
              <a:rPr lang="en-ZA" dirty="0" err="1"/>
              <a:t>rotslae</a:t>
            </a:r>
            <a:endParaRPr lang="en-ZA" dirty="0"/>
          </a:p>
          <a:p>
            <a:r>
              <a:rPr lang="en-ZA" dirty="0" err="1"/>
              <a:t>Skuins</a:t>
            </a:r>
            <a:r>
              <a:rPr lang="en-ZA" dirty="0"/>
              <a:t> </a:t>
            </a:r>
            <a:r>
              <a:rPr lang="en-ZA" dirty="0" err="1"/>
              <a:t>lae</a:t>
            </a:r>
            <a:r>
              <a:rPr lang="en-ZA" dirty="0"/>
              <a:t> – </a:t>
            </a:r>
            <a:r>
              <a:rPr lang="en-ZA" dirty="0" err="1"/>
              <a:t>Gekantelde</a:t>
            </a:r>
            <a:r>
              <a:rPr lang="en-ZA" dirty="0"/>
              <a:t> </a:t>
            </a:r>
            <a:r>
              <a:rPr lang="en-ZA" dirty="0" err="1"/>
              <a:t>lae</a:t>
            </a:r>
            <a:r>
              <a:rPr lang="en-ZA" dirty="0"/>
              <a:t> teen 'n </a:t>
            </a:r>
            <a:r>
              <a:rPr lang="en-ZA" dirty="0" err="1"/>
              <a:t>hoek</a:t>
            </a:r>
            <a:r>
              <a:rPr lang="en-ZA" dirty="0"/>
              <a:t> met die </a:t>
            </a:r>
            <a:r>
              <a:rPr lang="en-ZA" dirty="0" err="1"/>
              <a:t>horisontaal</a:t>
            </a:r>
            <a:endParaRPr lang="en-ZA" dirty="0"/>
          </a:p>
          <a:p>
            <a:r>
              <a:rPr lang="en-ZA" dirty="0" err="1"/>
              <a:t>Massief</a:t>
            </a:r>
            <a:r>
              <a:rPr lang="en-ZA" dirty="0"/>
              <a:t> – Sonder </a:t>
            </a:r>
            <a:r>
              <a:rPr lang="en-ZA" dirty="0" err="1"/>
              <a:t>enige</a:t>
            </a:r>
            <a:r>
              <a:rPr lang="en-ZA" dirty="0"/>
              <a:t> </a:t>
            </a:r>
            <a:r>
              <a:rPr lang="en-ZA" dirty="0" err="1"/>
              <a:t>lae</a:t>
            </a:r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9392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E6863-38FB-F2EB-038A-D7B62758B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Prosesse wat verband hou met die ontwikkeling van horisontaal gelaagde gesteentes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09098-6284-58CF-C3C3-A738C1F5A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err="1"/>
              <a:t>Horisontaal</a:t>
            </a:r>
            <a:r>
              <a:rPr lang="en-GB" dirty="0"/>
              <a:t> </a:t>
            </a:r>
            <a:r>
              <a:rPr lang="en-GB" dirty="0" err="1"/>
              <a:t>gelaagde</a:t>
            </a:r>
            <a:r>
              <a:rPr lang="en-GB" dirty="0"/>
              <a:t> </a:t>
            </a:r>
            <a:r>
              <a:rPr lang="en-GB" dirty="0" err="1"/>
              <a:t>gesteentes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die </a:t>
            </a:r>
            <a:r>
              <a:rPr lang="en-GB" dirty="0" err="1"/>
              <a:t>gevolg</a:t>
            </a:r>
            <a:r>
              <a:rPr lang="en-GB" dirty="0"/>
              <a:t> wees van </a:t>
            </a:r>
            <a:r>
              <a:rPr lang="en-GB" dirty="0" err="1"/>
              <a:t>sedimente</a:t>
            </a:r>
            <a:r>
              <a:rPr lang="en-GB" dirty="0"/>
              <a:t> </a:t>
            </a:r>
            <a:r>
              <a:rPr lang="en-GB" dirty="0" err="1"/>
              <a:t>deur</a:t>
            </a:r>
            <a:r>
              <a:rPr lang="en-GB" dirty="0"/>
              <a:t> wind </a:t>
            </a:r>
            <a:r>
              <a:rPr lang="en-GB" dirty="0" err="1"/>
              <a:t>en</a:t>
            </a:r>
            <a:r>
              <a:rPr lang="en-GB" dirty="0"/>
              <a:t> water.</a:t>
            </a:r>
          </a:p>
          <a:p>
            <a:r>
              <a:rPr lang="en-GB" dirty="0"/>
              <a:t>Die </a:t>
            </a:r>
            <a:r>
              <a:rPr lang="en-GB" dirty="0" err="1"/>
              <a:t>sedimente</a:t>
            </a:r>
            <a:r>
              <a:rPr lang="en-GB" dirty="0"/>
              <a:t> word in rots </a:t>
            </a:r>
            <a:r>
              <a:rPr lang="en-GB" dirty="0" err="1"/>
              <a:t>verander</a:t>
            </a:r>
            <a:r>
              <a:rPr lang="en-GB" dirty="0"/>
              <a:t> </a:t>
            </a:r>
            <a:r>
              <a:rPr lang="en-GB" dirty="0" err="1"/>
              <a:t>namate</a:t>
            </a:r>
            <a:r>
              <a:rPr lang="en-GB" dirty="0"/>
              <a:t> </a:t>
            </a:r>
            <a:r>
              <a:rPr lang="en-GB" dirty="0" err="1"/>
              <a:t>meer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meer</a:t>
            </a:r>
            <a:r>
              <a:rPr lang="en-GB" dirty="0"/>
              <a:t> </a:t>
            </a:r>
            <a:r>
              <a:rPr lang="en-GB" dirty="0" err="1"/>
              <a:t>lae</a:t>
            </a:r>
            <a:r>
              <a:rPr lang="en-GB" dirty="0"/>
              <a:t> </a:t>
            </a:r>
            <a:r>
              <a:rPr lang="en-GB" dirty="0" err="1"/>
              <a:t>sedimente</a:t>
            </a:r>
            <a:r>
              <a:rPr lang="en-GB" dirty="0"/>
              <a:t> </a:t>
            </a:r>
            <a:r>
              <a:rPr lang="en-GB" dirty="0" err="1"/>
              <a:t>oor</a:t>
            </a:r>
            <a:r>
              <a:rPr lang="en-GB" dirty="0"/>
              <a:t> </a:t>
            </a:r>
            <a:r>
              <a:rPr lang="en-GB" dirty="0" err="1"/>
              <a:t>miljoene</a:t>
            </a:r>
            <a:r>
              <a:rPr lang="en-GB" dirty="0"/>
              <a:t> </a:t>
            </a:r>
            <a:r>
              <a:rPr lang="en-GB" dirty="0" err="1"/>
              <a:t>jare</a:t>
            </a:r>
            <a:r>
              <a:rPr lang="en-GB" dirty="0"/>
              <a:t> </a:t>
            </a:r>
            <a:r>
              <a:rPr lang="en-GB" dirty="0" err="1"/>
              <a:t>neergelê</a:t>
            </a:r>
            <a:r>
              <a:rPr lang="en-GB" dirty="0"/>
              <a:t> word.</a:t>
            </a:r>
          </a:p>
          <a:p>
            <a:r>
              <a:rPr lang="en-GB" dirty="0" err="1"/>
              <a:t>Stollingsgesteentes</a:t>
            </a:r>
            <a:r>
              <a:rPr lang="en-GB" dirty="0"/>
              <a:t> wat </a:t>
            </a:r>
            <a:r>
              <a:rPr lang="en-GB" dirty="0" err="1"/>
              <a:t>deur</a:t>
            </a:r>
            <a:r>
              <a:rPr lang="en-GB" dirty="0"/>
              <a:t> </a:t>
            </a:r>
            <a:r>
              <a:rPr lang="en-GB" dirty="0" err="1"/>
              <a:t>baie</a:t>
            </a:r>
            <a:r>
              <a:rPr lang="en-GB" dirty="0"/>
              <a:t> </a:t>
            </a:r>
            <a:r>
              <a:rPr lang="en-GB" dirty="0" err="1"/>
              <a:t>vloeibare</a:t>
            </a:r>
            <a:r>
              <a:rPr lang="en-GB" dirty="0"/>
              <a:t> </a:t>
            </a:r>
            <a:r>
              <a:rPr lang="en-GB" dirty="0" err="1"/>
              <a:t>lawa</a:t>
            </a:r>
            <a:r>
              <a:rPr lang="en-GB" dirty="0"/>
              <a:t> </a:t>
            </a:r>
            <a:r>
              <a:rPr lang="en-GB" dirty="0" err="1"/>
              <a:t>geproduseer</a:t>
            </a:r>
            <a:r>
              <a:rPr lang="en-GB" dirty="0"/>
              <a:t> word,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ook</a:t>
            </a:r>
            <a:r>
              <a:rPr lang="en-GB" dirty="0"/>
              <a:t> in </a:t>
            </a:r>
            <a:r>
              <a:rPr lang="en-GB" dirty="0" err="1"/>
              <a:t>horisontale</a:t>
            </a:r>
            <a:r>
              <a:rPr lang="en-GB" dirty="0"/>
              <a:t> </a:t>
            </a:r>
            <a:r>
              <a:rPr lang="en-GB" dirty="0" err="1"/>
              <a:t>lae</a:t>
            </a:r>
            <a:r>
              <a:rPr lang="en-GB" dirty="0"/>
              <a:t> </a:t>
            </a:r>
            <a:r>
              <a:rPr lang="en-GB" dirty="0" err="1"/>
              <a:t>gevind</a:t>
            </a:r>
            <a:r>
              <a:rPr lang="en-GB" dirty="0"/>
              <a:t> word</a:t>
            </a:r>
          </a:p>
          <a:p>
            <a:r>
              <a:rPr lang="en-GB" dirty="0" err="1"/>
              <a:t>Dit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gevorm</a:t>
            </a:r>
            <a:r>
              <a:rPr lang="en-GB" dirty="0"/>
              <a:t> word </a:t>
            </a:r>
            <a:r>
              <a:rPr lang="en-GB" dirty="0" err="1"/>
              <a:t>wanneer</a:t>
            </a:r>
            <a:r>
              <a:rPr lang="en-GB" dirty="0"/>
              <a:t> magna </a:t>
            </a:r>
            <a:r>
              <a:rPr lang="en-GB" dirty="0" err="1"/>
              <a:t>tussen</a:t>
            </a:r>
            <a:r>
              <a:rPr lang="en-GB" dirty="0"/>
              <a:t> </a:t>
            </a:r>
            <a:r>
              <a:rPr lang="en-GB" dirty="0" err="1"/>
              <a:t>ander</a:t>
            </a:r>
            <a:r>
              <a:rPr lang="en-GB" dirty="0"/>
              <a:t> </a:t>
            </a:r>
            <a:r>
              <a:rPr lang="en-GB" dirty="0" err="1"/>
              <a:t>lae</a:t>
            </a:r>
            <a:r>
              <a:rPr lang="en-GB" dirty="0"/>
              <a:t> </a:t>
            </a:r>
            <a:r>
              <a:rPr lang="en-GB" dirty="0" err="1"/>
              <a:t>ondergronds</a:t>
            </a:r>
            <a:r>
              <a:rPr lang="en-GB" dirty="0"/>
              <a:t> </a:t>
            </a:r>
            <a:r>
              <a:rPr lang="en-GB" dirty="0" err="1"/>
              <a:t>ingedruk</a:t>
            </a:r>
            <a:r>
              <a:rPr lang="en-GB" dirty="0"/>
              <a:t> word (</a:t>
            </a:r>
            <a:r>
              <a:rPr lang="en-GB" dirty="0" err="1"/>
              <a:t>dring</a:t>
            </a:r>
            <a:r>
              <a:rPr lang="en-GB" dirty="0"/>
              <a:t> in) om </a:t>
            </a:r>
            <a:r>
              <a:rPr lang="en-GB" dirty="0" err="1"/>
              <a:t>slik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vorm</a:t>
            </a:r>
            <a:r>
              <a:rPr lang="en-GB" dirty="0"/>
              <a:t>.</a:t>
            </a:r>
          </a:p>
          <a:p>
            <a:r>
              <a:rPr lang="en-GB" dirty="0"/>
              <a:t>As </a:t>
            </a:r>
            <a:r>
              <a:rPr lang="en-GB" dirty="0" err="1"/>
              <a:t>lawa</a:t>
            </a:r>
            <a:r>
              <a:rPr lang="en-GB" dirty="0"/>
              <a:t> op die </a:t>
            </a:r>
            <a:r>
              <a:rPr lang="en-GB" dirty="0" err="1"/>
              <a:t>oppervlak</a:t>
            </a:r>
            <a:r>
              <a:rPr lang="en-GB" dirty="0"/>
              <a:t> </a:t>
            </a:r>
            <a:r>
              <a:rPr lang="en-GB" dirty="0" err="1"/>
              <a:t>uitstort</a:t>
            </a:r>
            <a:r>
              <a:rPr lang="en-GB" dirty="0"/>
              <a:t> (</a:t>
            </a:r>
            <a:r>
              <a:rPr lang="en-GB" dirty="0" err="1"/>
              <a:t>ekstrudeer</a:t>
            </a:r>
            <a:r>
              <a:rPr lang="en-GB" dirty="0"/>
              <a:t>) </a:t>
            </a:r>
            <a:r>
              <a:rPr lang="en-GB" dirty="0" err="1"/>
              <a:t>deur</a:t>
            </a:r>
            <a:r>
              <a:rPr lang="en-GB" dirty="0"/>
              <a:t> </a:t>
            </a:r>
            <a:r>
              <a:rPr lang="en-GB" dirty="0" err="1"/>
              <a:t>spleetvulkane</a:t>
            </a:r>
            <a:r>
              <a:rPr lang="en-GB" dirty="0"/>
              <a:t>,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dit</a:t>
            </a:r>
            <a:r>
              <a:rPr lang="en-GB" dirty="0"/>
              <a:t> </a:t>
            </a:r>
            <a:r>
              <a:rPr lang="en-GB" dirty="0" err="1"/>
              <a:t>dik</a:t>
            </a:r>
            <a:r>
              <a:rPr lang="en-GB" dirty="0"/>
              <a:t> </a:t>
            </a:r>
            <a:r>
              <a:rPr lang="en-GB" dirty="0" err="1"/>
              <a:t>lae</a:t>
            </a:r>
            <a:r>
              <a:rPr lang="en-GB" dirty="0"/>
              <a:t> </a:t>
            </a:r>
            <a:r>
              <a:rPr lang="en-GB" dirty="0" err="1"/>
              <a:t>lawavloei</a:t>
            </a:r>
            <a:r>
              <a:rPr lang="en-GB" dirty="0"/>
              <a:t> op die </a:t>
            </a:r>
            <a:r>
              <a:rPr lang="en-GB" dirty="0" err="1"/>
              <a:t>oppervlak</a:t>
            </a:r>
            <a:r>
              <a:rPr lang="en-GB" dirty="0"/>
              <a:t> </a:t>
            </a:r>
            <a:r>
              <a:rPr lang="en-GB" dirty="0" err="1"/>
              <a:t>vorm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193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F92F0-5A66-3DB5-0886-0894B44B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Vervolg</a:t>
            </a:r>
            <a:r>
              <a:rPr lang="en-ZA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C4926-F048-94D0-D02E-296B08472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Wetenskaplikes glo dat die basalt wat dele van Suid-Afrika bedek en bo-op die Drakensberge gevorm het, uit 'n aantal opeenvolgende uitbarstings bestaan het en meer as 'n kilometer diep gemeet is.</a:t>
            </a:r>
          </a:p>
          <a:p>
            <a:r>
              <a:rPr lang="nl-NL" dirty="0"/>
              <a:t>Weerstandige lae rots het ook gelei tot die vorming van die plat-top-heuwels wat kenmerkend is van die Karoo in SA</a:t>
            </a:r>
          </a:p>
          <a:p>
            <a:r>
              <a:rPr lang="nl-NL" dirty="0"/>
              <a:t>Die huidige voorkoms van landskappe wat deur horisontale gelaagde rots gevorm word, sal afhang van die relatiewe weerstand van die rots teen erosie.</a:t>
            </a:r>
          </a:p>
          <a:p>
            <a:r>
              <a:rPr lang="nl-NL" dirty="0"/>
              <a:t>Dit sal ook afhang van die tipe verwering en erosie wat oorheersend op die gebied is.</a:t>
            </a:r>
          </a:p>
          <a:p>
            <a:r>
              <a:rPr lang="nl-NL" dirty="0"/>
              <a:t>Dit sal baie afhanklik wees van die klimaat van 'n spesifieke streek.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98867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72BC4-26BA-265D-53DE-7AD56741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Landskappe wat verband hou met horisontale gelaagde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1B64F-73BC-4226-AA03-4ED9A6137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err="1"/>
              <a:t>Heuwelagtige</a:t>
            </a:r>
            <a:r>
              <a:rPr lang="en-ZA" dirty="0"/>
              <a:t> </a:t>
            </a:r>
            <a:r>
              <a:rPr lang="en-ZA" dirty="0" err="1"/>
              <a:t>landskap</a:t>
            </a:r>
            <a:endParaRPr lang="en-ZA" dirty="0"/>
          </a:p>
          <a:p>
            <a:r>
              <a:rPr lang="en-ZA" dirty="0" err="1"/>
              <a:t>Basaltiese</a:t>
            </a:r>
            <a:r>
              <a:rPr lang="en-ZA" dirty="0"/>
              <a:t> </a:t>
            </a:r>
            <a:r>
              <a:rPr lang="en-ZA" dirty="0" err="1"/>
              <a:t>plato's</a:t>
            </a:r>
            <a:endParaRPr lang="en-ZA" dirty="0"/>
          </a:p>
          <a:p>
            <a:r>
              <a:rPr lang="en-ZA" dirty="0"/>
              <a:t>Canyon </a:t>
            </a:r>
            <a:r>
              <a:rPr lang="en-ZA" dirty="0" err="1"/>
              <a:t>landskappe</a:t>
            </a:r>
            <a:endParaRPr lang="en-ZA" dirty="0"/>
          </a:p>
          <a:p>
            <a:r>
              <a:rPr lang="en-ZA" dirty="0"/>
              <a:t>Karoo </a:t>
            </a:r>
            <a:r>
              <a:rPr lang="en-ZA" dirty="0" err="1"/>
              <a:t>landskappe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12209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31524-4603-4FB6-FCEF-94F597D5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Heuwelagtige</a:t>
            </a:r>
            <a:r>
              <a:rPr lang="en-ZA" dirty="0"/>
              <a:t> </a:t>
            </a:r>
            <a:r>
              <a:rPr lang="en-ZA" dirty="0" err="1"/>
              <a:t>landskappe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0647-596D-4AC1-DDD3-27794C581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As </a:t>
            </a:r>
            <a:r>
              <a:rPr lang="en-GB" dirty="0" err="1"/>
              <a:t>horisontaal</a:t>
            </a:r>
            <a:r>
              <a:rPr lang="en-GB" dirty="0"/>
              <a:t> </a:t>
            </a:r>
            <a:r>
              <a:rPr lang="en-GB" dirty="0" err="1"/>
              <a:t>gelaagde</a:t>
            </a:r>
            <a:r>
              <a:rPr lang="en-GB" dirty="0"/>
              <a:t> </a:t>
            </a:r>
            <a:r>
              <a:rPr lang="en-GB" dirty="0" err="1"/>
              <a:t>gesteentes</a:t>
            </a:r>
            <a:r>
              <a:rPr lang="en-GB" dirty="0"/>
              <a:t> </a:t>
            </a:r>
            <a:r>
              <a:rPr lang="en-GB" dirty="0" err="1"/>
              <a:t>soortgelyke</a:t>
            </a:r>
            <a:r>
              <a:rPr lang="en-GB" dirty="0"/>
              <a:t> </a:t>
            </a:r>
            <a:r>
              <a:rPr lang="en-GB" dirty="0" err="1"/>
              <a:t>weerstand</a:t>
            </a:r>
            <a:r>
              <a:rPr lang="en-GB" dirty="0"/>
              <a:t> teen </a:t>
            </a:r>
            <a:r>
              <a:rPr lang="en-GB" dirty="0" err="1"/>
              <a:t>erosie</a:t>
            </a:r>
            <a:r>
              <a:rPr lang="en-GB" dirty="0"/>
              <a:t> het, </a:t>
            </a:r>
            <a:r>
              <a:rPr lang="en-GB" dirty="0" err="1"/>
              <a:t>sal</a:t>
            </a:r>
            <a:r>
              <a:rPr lang="en-GB" dirty="0"/>
              <a:t> die </a:t>
            </a:r>
            <a:r>
              <a:rPr lang="en-GB" dirty="0" err="1"/>
              <a:t>landskap</a:t>
            </a:r>
            <a:r>
              <a:rPr lang="en-GB" dirty="0"/>
              <a:t> </a:t>
            </a:r>
            <a:r>
              <a:rPr lang="en-GB" dirty="0" err="1"/>
              <a:t>anders</a:t>
            </a:r>
            <a:r>
              <a:rPr lang="en-GB" dirty="0"/>
              <a:t> wees as die Karoo.</a:t>
            </a:r>
          </a:p>
          <a:p>
            <a:r>
              <a:rPr lang="en-GB" dirty="0"/>
              <a:t>Die </a:t>
            </a:r>
            <a:r>
              <a:rPr lang="en-GB" dirty="0" err="1"/>
              <a:t>sleutel</a:t>
            </a:r>
            <a:r>
              <a:rPr lang="en-GB" dirty="0"/>
              <a:t> is die </a:t>
            </a:r>
            <a:r>
              <a:rPr lang="en-GB" dirty="0" err="1"/>
              <a:t>afwesigheid</a:t>
            </a:r>
            <a:r>
              <a:rPr lang="en-GB" dirty="0"/>
              <a:t> van 'n </a:t>
            </a:r>
            <a:r>
              <a:rPr lang="en-GB" dirty="0" err="1"/>
              <a:t>harde</a:t>
            </a:r>
            <a:r>
              <a:rPr lang="en-GB" dirty="0"/>
              <a:t> </a:t>
            </a:r>
            <a:r>
              <a:rPr lang="en-GB" dirty="0" err="1"/>
              <a:t>beskermende</a:t>
            </a:r>
            <a:r>
              <a:rPr lang="en-GB" dirty="0"/>
              <a:t> </a:t>
            </a:r>
            <a:r>
              <a:rPr lang="en-GB" dirty="0" err="1"/>
              <a:t>kaprots</a:t>
            </a:r>
            <a:r>
              <a:rPr lang="en-GB" dirty="0"/>
              <a:t> wat die </a:t>
            </a:r>
            <a:r>
              <a:rPr lang="en-GB" dirty="0" err="1"/>
              <a:t>sagter</a:t>
            </a:r>
            <a:r>
              <a:rPr lang="en-GB" dirty="0"/>
              <a:t> </a:t>
            </a:r>
            <a:r>
              <a:rPr lang="en-GB" dirty="0" err="1"/>
              <a:t>lae</a:t>
            </a:r>
            <a:r>
              <a:rPr lang="en-GB" dirty="0"/>
              <a:t> </a:t>
            </a:r>
            <a:r>
              <a:rPr lang="en-GB" dirty="0" err="1"/>
              <a:t>beskerm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056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D3AE8-A6C3-D323-E3AA-DEB840505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Heuwelagtige landskappe (gebiede met hoë reënval)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41B58-2CB3-3D3D-D1A4-2B5C0CD01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In gebiede met hoë reënval vind ons meer chemiese verwering as gevolg van die hoër reënval en meer matige temperature.</a:t>
            </a:r>
          </a:p>
          <a:p>
            <a:r>
              <a:rPr lang="nl-NL" dirty="0"/>
              <a:t>Die matige toestand beteken daar is meer plantegroei om hellings te stabiliseer.</a:t>
            </a:r>
          </a:p>
          <a:p>
            <a:r>
              <a:rPr lang="nl-NL" dirty="0"/>
              <a:t>Gevolglik is landskappe geneig om meer afgerond te wees.</a:t>
            </a:r>
          </a:p>
          <a:p>
            <a:r>
              <a:rPr lang="nl-NL" dirty="0"/>
              <a:t>Daar sal 'n groter mengsel van steil en geleidelike hellings wees.</a:t>
            </a:r>
          </a:p>
          <a:p>
            <a:r>
              <a:rPr lang="nl-NL" dirty="0"/>
              <a:t>Die matige toestande sal diep grond laat vorm en die golwende landskappe sal die kanse op versuipte gronde verminder.</a:t>
            </a:r>
          </a:p>
          <a:p>
            <a:r>
              <a:rPr lang="nl-NL" dirty="0"/>
              <a:t>Hierdie gebiede sal goed geskik wees vir saaiboerdery, bv. die Swartland-streek in die Wes-Kaap.</a:t>
            </a:r>
          </a:p>
        </p:txBody>
      </p:sp>
    </p:spTree>
    <p:extLst>
      <p:ext uri="{BB962C8B-B14F-4D97-AF65-F5344CB8AC3E}">
        <p14:creationId xmlns:p14="http://schemas.microsoft.com/office/powerpoint/2010/main" val="2789531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iscover Swartland: the not-so-new wine region on the block">
            <a:extLst>
              <a:ext uri="{FF2B5EF4-FFF2-40B4-BE49-F238E27FC236}">
                <a16:creationId xmlns:a16="http://schemas.microsoft.com/office/drawing/2014/main" id="{58C65898-D2D2-5165-9B9F-24D600D33A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7" name="Freeform: Shape 103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9" name="Freeform: Shape 1038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B568A-9A80-BCE3-C0D8-1DE350A6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Swartland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657747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1458</Words>
  <Application>Microsoft Office PowerPoint</Application>
  <PresentationFormat>Widescreen</PresentationFormat>
  <Paragraphs>120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Avenir Next LT Pro</vt:lpstr>
      <vt:lpstr>Calibri</vt:lpstr>
      <vt:lpstr>AccentBoxVTI</vt:lpstr>
      <vt:lpstr>Graad 11 Kwartaal 2</vt:lpstr>
      <vt:lpstr>Tipes klippe</vt:lpstr>
      <vt:lpstr>Drie maniere waarop gesteentes gelaag word</vt:lpstr>
      <vt:lpstr>Prosesse wat verband hou met die ontwikkeling van horisontaal gelaagde gesteentes</vt:lpstr>
      <vt:lpstr>Vervolg…</vt:lpstr>
      <vt:lpstr>Landskappe wat verband hou met horisontale gelaagde</vt:lpstr>
      <vt:lpstr>Heuwelagtige landskappe</vt:lpstr>
      <vt:lpstr>Heuwelagtige landskappe (gebiede met hoë reënval)</vt:lpstr>
      <vt:lpstr>Swartland</vt:lpstr>
      <vt:lpstr>Heuwelagtige landskappe (gebiede met lae reënval)</vt:lpstr>
      <vt:lpstr>Die Badlands</vt:lpstr>
      <vt:lpstr>Basaltiese plato's</vt:lpstr>
      <vt:lpstr>Die Drakensberg </vt:lpstr>
      <vt:lpstr>Die Drakensberge</vt:lpstr>
      <vt:lpstr>Vervolg…</vt:lpstr>
      <vt:lpstr>Vis Rivier Canyon in Namibia</vt:lpstr>
      <vt:lpstr>Karoo landskap</vt:lpstr>
      <vt:lpstr>Kenmerke Karoo Landskap</vt:lpstr>
      <vt:lpstr>Karoo landskap</vt:lpstr>
      <vt:lpstr>Proses van Scarp Retreat</vt:lpstr>
      <vt:lpstr>Scarp retreat model</vt:lpstr>
      <vt:lpstr>Teebus en Koffiebus</vt:lpstr>
      <vt:lpstr>Kontoer patroon</vt:lpstr>
      <vt:lpstr>Gebruik van verskeie landskappe</vt:lpstr>
      <vt:lpstr>Vervolg…</vt:lpstr>
      <vt:lpstr>Aktiwiteit 1</vt:lpstr>
      <vt:lpstr>Aktiwiteit 2</vt:lpstr>
      <vt:lpstr>Aktiwiteit 3: Vrae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11 Term 2</dc:title>
  <dc:creator>koen.adri@gmail.com</dc:creator>
  <cp:lastModifiedBy>koen.adri@gmail.com</cp:lastModifiedBy>
  <cp:revision>3</cp:revision>
  <dcterms:created xsi:type="dcterms:W3CDTF">2023-04-05T07:33:23Z</dcterms:created>
  <dcterms:modified xsi:type="dcterms:W3CDTF">2023-04-05T09:19:19Z</dcterms:modified>
</cp:coreProperties>
</file>