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5" r:id="rId7"/>
    <p:sldId id="261" r:id="rId8"/>
    <p:sldId id="268" r:id="rId9"/>
    <p:sldId id="271" r:id="rId10"/>
    <p:sldId id="266" r:id="rId11"/>
    <p:sldId id="267" r:id="rId12"/>
    <p:sldId id="262" r:id="rId13"/>
    <p:sldId id="263" r:id="rId14"/>
    <p:sldId id="264"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E95FB864-F196-479C-931F-DD2505B27F3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4444FC6-EA1B-4C2B-9740-56974640C5D9}">
      <dgm:prSet/>
      <dgm:spPr/>
      <dgm:t>
        <a:bodyPr/>
        <a:lstStyle/>
        <a:p>
          <a:r>
            <a:rPr lang="en-ZA"/>
            <a:t>Inclined strata are layers of rock below the Earth’s surface which dip or tilt at an angle.</a:t>
          </a:r>
          <a:endParaRPr lang="en-US"/>
        </a:p>
      </dgm:t>
    </dgm:pt>
    <dgm:pt modelId="{C679AA3E-B934-4B6F-A04B-80678CA0A221}" type="parTrans" cxnId="{8F01283B-457D-4B14-920E-5B3A4841E707}">
      <dgm:prSet/>
      <dgm:spPr/>
      <dgm:t>
        <a:bodyPr/>
        <a:lstStyle/>
        <a:p>
          <a:endParaRPr lang="en-US"/>
        </a:p>
      </dgm:t>
    </dgm:pt>
    <dgm:pt modelId="{051EE792-CCED-4FB4-8C66-58C58DADF8C1}" type="sibTrans" cxnId="{8F01283B-457D-4B14-920E-5B3A4841E707}">
      <dgm:prSet/>
      <dgm:spPr/>
      <dgm:t>
        <a:bodyPr/>
        <a:lstStyle/>
        <a:p>
          <a:endParaRPr lang="en-US"/>
        </a:p>
      </dgm:t>
    </dgm:pt>
    <dgm:pt modelId="{EF0B7BA2-B23A-40FE-8FEA-9CF261B71BBF}">
      <dgm:prSet/>
      <dgm:spPr/>
      <dgm:t>
        <a:bodyPr/>
        <a:lstStyle/>
        <a:p>
          <a:r>
            <a:rPr lang="en-ZA"/>
            <a:t>They have different degrees of resistance to erosion.</a:t>
          </a:r>
          <a:endParaRPr lang="en-US"/>
        </a:p>
      </dgm:t>
    </dgm:pt>
    <dgm:pt modelId="{658F9D97-F2DA-4584-A6FA-2FAF353953D5}" type="parTrans" cxnId="{D5599D0F-B0CB-4FA5-89F3-C699F47D48CE}">
      <dgm:prSet/>
      <dgm:spPr/>
      <dgm:t>
        <a:bodyPr/>
        <a:lstStyle/>
        <a:p>
          <a:endParaRPr lang="en-US"/>
        </a:p>
      </dgm:t>
    </dgm:pt>
    <dgm:pt modelId="{3ACDBC0F-38C1-49F8-9A68-9C570D02433E}" type="sibTrans" cxnId="{D5599D0F-B0CB-4FA5-89F3-C699F47D48CE}">
      <dgm:prSet/>
      <dgm:spPr/>
      <dgm:t>
        <a:bodyPr/>
        <a:lstStyle/>
        <a:p>
          <a:endParaRPr lang="en-US"/>
        </a:p>
      </dgm:t>
    </dgm:pt>
    <dgm:pt modelId="{8019D4B6-76AB-44C8-81DA-1045B3D12069}">
      <dgm:prSet/>
      <dgm:spPr/>
      <dgm:t>
        <a:bodyPr/>
        <a:lstStyle/>
        <a:p>
          <a:r>
            <a:rPr lang="en-ZA"/>
            <a:t>The tilting was caused by tectonic forces, resulting in both hard and soft layers of rock being exposed at the surface.</a:t>
          </a:r>
          <a:endParaRPr lang="en-US"/>
        </a:p>
      </dgm:t>
    </dgm:pt>
    <dgm:pt modelId="{F2565B8D-2EA7-4F52-8610-1D38B2B41386}" type="parTrans" cxnId="{6BB6AD45-DE25-4EDD-BD93-66259AB97C80}">
      <dgm:prSet/>
      <dgm:spPr/>
      <dgm:t>
        <a:bodyPr/>
        <a:lstStyle/>
        <a:p>
          <a:endParaRPr lang="en-US"/>
        </a:p>
      </dgm:t>
    </dgm:pt>
    <dgm:pt modelId="{3545FA44-EBAC-4636-86E9-543FECEC200A}" type="sibTrans" cxnId="{6BB6AD45-DE25-4EDD-BD93-66259AB97C80}">
      <dgm:prSet/>
      <dgm:spPr/>
      <dgm:t>
        <a:bodyPr/>
        <a:lstStyle/>
        <a:p>
          <a:endParaRPr lang="en-US"/>
        </a:p>
      </dgm:t>
    </dgm:pt>
    <dgm:pt modelId="{3FCE5249-CE86-492B-9C9A-0FF19B5385BE}" type="pres">
      <dgm:prSet presAssocID="{E95FB864-F196-479C-931F-DD2505B27F35}" presName="root" presStyleCnt="0">
        <dgm:presLayoutVars>
          <dgm:dir/>
          <dgm:resizeHandles val="exact"/>
        </dgm:presLayoutVars>
      </dgm:prSet>
      <dgm:spPr/>
    </dgm:pt>
    <dgm:pt modelId="{90BF8CAA-288A-43CC-90F6-E9DF5493FDFB}" type="pres">
      <dgm:prSet presAssocID="{F4444FC6-EA1B-4C2B-9740-56974640C5D9}" presName="compNode" presStyleCnt="0"/>
      <dgm:spPr/>
    </dgm:pt>
    <dgm:pt modelId="{F422FA7A-0388-486C-AA68-4D2E2CB49916}" type="pres">
      <dgm:prSet presAssocID="{F4444FC6-EA1B-4C2B-9740-56974640C5D9}" presName="bgRect" presStyleLbl="bgShp" presStyleIdx="0" presStyleCnt="3"/>
      <dgm:spPr/>
    </dgm:pt>
    <dgm:pt modelId="{055BDFC0-0326-4670-AD4C-593A2D922F37}" type="pres">
      <dgm:prSet presAssocID="{F4444FC6-EA1B-4C2B-9740-56974640C5D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untains"/>
        </a:ext>
      </dgm:extLst>
    </dgm:pt>
    <dgm:pt modelId="{816CC9F5-E604-44EA-B4B4-1466A5F4C1A1}" type="pres">
      <dgm:prSet presAssocID="{F4444FC6-EA1B-4C2B-9740-56974640C5D9}" presName="spaceRect" presStyleCnt="0"/>
      <dgm:spPr/>
    </dgm:pt>
    <dgm:pt modelId="{328F4272-5C50-4350-BFD4-195B3D9209CB}" type="pres">
      <dgm:prSet presAssocID="{F4444FC6-EA1B-4C2B-9740-56974640C5D9}" presName="parTx" presStyleLbl="revTx" presStyleIdx="0" presStyleCnt="3">
        <dgm:presLayoutVars>
          <dgm:chMax val="0"/>
          <dgm:chPref val="0"/>
        </dgm:presLayoutVars>
      </dgm:prSet>
      <dgm:spPr/>
    </dgm:pt>
    <dgm:pt modelId="{D6630408-9149-4B0C-9D2A-440E7F186712}" type="pres">
      <dgm:prSet presAssocID="{051EE792-CCED-4FB4-8C66-58C58DADF8C1}" presName="sibTrans" presStyleCnt="0"/>
      <dgm:spPr/>
    </dgm:pt>
    <dgm:pt modelId="{9255E1C6-831B-4D46-A4DF-66BAE5A044EC}" type="pres">
      <dgm:prSet presAssocID="{EF0B7BA2-B23A-40FE-8FEA-9CF261B71BBF}" presName="compNode" presStyleCnt="0"/>
      <dgm:spPr/>
    </dgm:pt>
    <dgm:pt modelId="{B20EDB8C-5913-4A40-AA52-E54E54C4D482}" type="pres">
      <dgm:prSet presAssocID="{EF0B7BA2-B23A-40FE-8FEA-9CF261B71BBF}" presName="bgRect" presStyleLbl="bgShp" presStyleIdx="1" presStyleCnt="3"/>
      <dgm:spPr/>
    </dgm:pt>
    <dgm:pt modelId="{F8E56DDF-8ECE-461F-8D22-0F9B5770C301}" type="pres">
      <dgm:prSet presAssocID="{EF0B7BA2-B23A-40FE-8FEA-9CF261B71BB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nyon scene"/>
        </a:ext>
      </dgm:extLst>
    </dgm:pt>
    <dgm:pt modelId="{F27995AC-580D-4AEE-B742-3211063A151C}" type="pres">
      <dgm:prSet presAssocID="{EF0B7BA2-B23A-40FE-8FEA-9CF261B71BBF}" presName="spaceRect" presStyleCnt="0"/>
      <dgm:spPr/>
    </dgm:pt>
    <dgm:pt modelId="{E3EE2F7A-3170-4C0F-9430-388875A22BB7}" type="pres">
      <dgm:prSet presAssocID="{EF0B7BA2-B23A-40FE-8FEA-9CF261B71BBF}" presName="parTx" presStyleLbl="revTx" presStyleIdx="1" presStyleCnt="3">
        <dgm:presLayoutVars>
          <dgm:chMax val="0"/>
          <dgm:chPref val="0"/>
        </dgm:presLayoutVars>
      </dgm:prSet>
      <dgm:spPr/>
    </dgm:pt>
    <dgm:pt modelId="{3818EB01-8859-4836-AD83-F78461EC8694}" type="pres">
      <dgm:prSet presAssocID="{3ACDBC0F-38C1-49F8-9A68-9C570D02433E}" presName="sibTrans" presStyleCnt="0"/>
      <dgm:spPr/>
    </dgm:pt>
    <dgm:pt modelId="{09810FF6-DE0C-4D9A-B059-464CDE2E9FC9}" type="pres">
      <dgm:prSet presAssocID="{8019D4B6-76AB-44C8-81DA-1045B3D12069}" presName="compNode" presStyleCnt="0"/>
      <dgm:spPr/>
    </dgm:pt>
    <dgm:pt modelId="{1801E706-F86F-44AB-98FD-D36419F102E8}" type="pres">
      <dgm:prSet presAssocID="{8019D4B6-76AB-44C8-81DA-1045B3D12069}" presName="bgRect" presStyleLbl="bgShp" presStyleIdx="2" presStyleCnt="3"/>
      <dgm:spPr/>
    </dgm:pt>
    <dgm:pt modelId="{60AFB40C-E415-406F-93AB-EF9127386E3B}" type="pres">
      <dgm:prSet presAssocID="{8019D4B6-76AB-44C8-81DA-1045B3D1206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idge scene"/>
        </a:ext>
      </dgm:extLst>
    </dgm:pt>
    <dgm:pt modelId="{B607893D-A6BB-477F-BAD0-5E45E5027401}" type="pres">
      <dgm:prSet presAssocID="{8019D4B6-76AB-44C8-81DA-1045B3D12069}" presName="spaceRect" presStyleCnt="0"/>
      <dgm:spPr/>
    </dgm:pt>
    <dgm:pt modelId="{C9D136C5-1659-4606-ABA9-76B8EAB85D3A}" type="pres">
      <dgm:prSet presAssocID="{8019D4B6-76AB-44C8-81DA-1045B3D12069}" presName="parTx" presStyleLbl="revTx" presStyleIdx="2" presStyleCnt="3">
        <dgm:presLayoutVars>
          <dgm:chMax val="0"/>
          <dgm:chPref val="0"/>
        </dgm:presLayoutVars>
      </dgm:prSet>
      <dgm:spPr/>
    </dgm:pt>
  </dgm:ptLst>
  <dgm:cxnLst>
    <dgm:cxn modelId="{D5599D0F-B0CB-4FA5-89F3-C699F47D48CE}" srcId="{E95FB864-F196-479C-931F-DD2505B27F35}" destId="{EF0B7BA2-B23A-40FE-8FEA-9CF261B71BBF}" srcOrd="1" destOrd="0" parTransId="{658F9D97-F2DA-4584-A6FA-2FAF353953D5}" sibTransId="{3ACDBC0F-38C1-49F8-9A68-9C570D02433E}"/>
    <dgm:cxn modelId="{082DD516-3101-4FBC-BF16-BEAF4122E860}" type="presOf" srcId="{E95FB864-F196-479C-931F-DD2505B27F35}" destId="{3FCE5249-CE86-492B-9C9A-0FF19B5385BE}" srcOrd="0" destOrd="0" presId="urn:microsoft.com/office/officeart/2018/2/layout/IconVerticalSolidList"/>
    <dgm:cxn modelId="{8F01283B-457D-4B14-920E-5B3A4841E707}" srcId="{E95FB864-F196-479C-931F-DD2505B27F35}" destId="{F4444FC6-EA1B-4C2B-9740-56974640C5D9}" srcOrd="0" destOrd="0" parTransId="{C679AA3E-B934-4B6F-A04B-80678CA0A221}" sibTransId="{051EE792-CCED-4FB4-8C66-58C58DADF8C1}"/>
    <dgm:cxn modelId="{6BB6AD45-DE25-4EDD-BD93-66259AB97C80}" srcId="{E95FB864-F196-479C-931F-DD2505B27F35}" destId="{8019D4B6-76AB-44C8-81DA-1045B3D12069}" srcOrd="2" destOrd="0" parTransId="{F2565B8D-2EA7-4F52-8610-1D38B2B41386}" sibTransId="{3545FA44-EBAC-4636-86E9-543FECEC200A}"/>
    <dgm:cxn modelId="{BCE3464A-4EEE-4E67-8E6A-A375EAC1D3D5}" type="presOf" srcId="{F4444FC6-EA1B-4C2B-9740-56974640C5D9}" destId="{328F4272-5C50-4350-BFD4-195B3D9209CB}" srcOrd="0" destOrd="0" presId="urn:microsoft.com/office/officeart/2018/2/layout/IconVerticalSolidList"/>
    <dgm:cxn modelId="{8E3C2555-DB2A-4D0D-A5A4-9B0FBF10946A}" type="presOf" srcId="{8019D4B6-76AB-44C8-81DA-1045B3D12069}" destId="{C9D136C5-1659-4606-ABA9-76B8EAB85D3A}" srcOrd="0" destOrd="0" presId="urn:microsoft.com/office/officeart/2018/2/layout/IconVerticalSolidList"/>
    <dgm:cxn modelId="{BC978AF1-A0CD-4D38-AA03-C5607B4FF4BB}" type="presOf" srcId="{EF0B7BA2-B23A-40FE-8FEA-9CF261B71BBF}" destId="{E3EE2F7A-3170-4C0F-9430-388875A22BB7}" srcOrd="0" destOrd="0" presId="urn:microsoft.com/office/officeart/2018/2/layout/IconVerticalSolidList"/>
    <dgm:cxn modelId="{05AE1C0D-36A0-4692-813B-823F6911B48D}" type="presParOf" srcId="{3FCE5249-CE86-492B-9C9A-0FF19B5385BE}" destId="{90BF8CAA-288A-43CC-90F6-E9DF5493FDFB}" srcOrd="0" destOrd="0" presId="urn:microsoft.com/office/officeart/2018/2/layout/IconVerticalSolidList"/>
    <dgm:cxn modelId="{72082BC2-8748-4E02-A942-FE43DABC4A3D}" type="presParOf" srcId="{90BF8CAA-288A-43CC-90F6-E9DF5493FDFB}" destId="{F422FA7A-0388-486C-AA68-4D2E2CB49916}" srcOrd="0" destOrd="0" presId="urn:microsoft.com/office/officeart/2018/2/layout/IconVerticalSolidList"/>
    <dgm:cxn modelId="{E929778F-CF0B-45B4-AAEE-69EA6A2A313B}" type="presParOf" srcId="{90BF8CAA-288A-43CC-90F6-E9DF5493FDFB}" destId="{055BDFC0-0326-4670-AD4C-593A2D922F37}" srcOrd="1" destOrd="0" presId="urn:microsoft.com/office/officeart/2018/2/layout/IconVerticalSolidList"/>
    <dgm:cxn modelId="{352DC103-9A3E-4FFE-8253-7807486C6D41}" type="presParOf" srcId="{90BF8CAA-288A-43CC-90F6-E9DF5493FDFB}" destId="{816CC9F5-E604-44EA-B4B4-1466A5F4C1A1}" srcOrd="2" destOrd="0" presId="urn:microsoft.com/office/officeart/2018/2/layout/IconVerticalSolidList"/>
    <dgm:cxn modelId="{FCA35E92-D726-41B4-8595-73654D0229EB}" type="presParOf" srcId="{90BF8CAA-288A-43CC-90F6-E9DF5493FDFB}" destId="{328F4272-5C50-4350-BFD4-195B3D9209CB}" srcOrd="3" destOrd="0" presId="urn:microsoft.com/office/officeart/2018/2/layout/IconVerticalSolidList"/>
    <dgm:cxn modelId="{BD9B058C-C738-4682-A77E-2417A03B9F35}" type="presParOf" srcId="{3FCE5249-CE86-492B-9C9A-0FF19B5385BE}" destId="{D6630408-9149-4B0C-9D2A-440E7F186712}" srcOrd="1" destOrd="0" presId="urn:microsoft.com/office/officeart/2018/2/layout/IconVerticalSolidList"/>
    <dgm:cxn modelId="{3FF4930C-C06B-41A9-A036-CB1A67D21808}" type="presParOf" srcId="{3FCE5249-CE86-492B-9C9A-0FF19B5385BE}" destId="{9255E1C6-831B-4D46-A4DF-66BAE5A044EC}" srcOrd="2" destOrd="0" presId="urn:microsoft.com/office/officeart/2018/2/layout/IconVerticalSolidList"/>
    <dgm:cxn modelId="{E16392ED-6482-438E-A165-A4843A0E3E74}" type="presParOf" srcId="{9255E1C6-831B-4D46-A4DF-66BAE5A044EC}" destId="{B20EDB8C-5913-4A40-AA52-E54E54C4D482}" srcOrd="0" destOrd="0" presId="urn:microsoft.com/office/officeart/2018/2/layout/IconVerticalSolidList"/>
    <dgm:cxn modelId="{4C262D0E-5722-49CB-8DCD-BEA35C11DE38}" type="presParOf" srcId="{9255E1C6-831B-4D46-A4DF-66BAE5A044EC}" destId="{F8E56DDF-8ECE-461F-8D22-0F9B5770C301}" srcOrd="1" destOrd="0" presId="urn:microsoft.com/office/officeart/2018/2/layout/IconVerticalSolidList"/>
    <dgm:cxn modelId="{F908AE3A-A529-4D5C-8DFD-624D144F5508}" type="presParOf" srcId="{9255E1C6-831B-4D46-A4DF-66BAE5A044EC}" destId="{F27995AC-580D-4AEE-B742-3211063A151C}" srcOrd="2" destOrd="0" presId="urn:microsoft.com/office/officeart/2018/2/layout/IconVerticalSolidList"/>
    <dgm:cxn modelId="{E1CDF25F-A89A-48FE-B451-73A95F336635}" type="presParOf" srcId="{9255E1C6-831B-4D46-A4DF-66BAE5A044EC}" destId="{E3EE2F7A-3170-4C0F-9430-388875A22BB7}" srcOrd="3" destOrd="0" presId="urn:microsoft.com/office/officeart/2018/2/layout/IconVerticalSolidList"/>
    <dgm:cxn modelId="{C88C56B1-15F9-4691-9598-425935C8F741}" type="presParOf" srcId="{3FCE5249-CE86-492B-9C9A-0FF19B5385BE}" destId="{3818EB01-8859-4836-AD83-F78461EC8694}" srcOrd="3" destOrd="0" presId="urn:microsoft.com/office/officeart/2018/2/layout/IconVerticalSolidList"/>
    <dgm:cxn modelId="{8809B80B-49AB-446A-B6FC-79C4A1613723}" type="presParOf" srcId="{3FCE5249-CE86-492B-9C9A-0FF19B5385BE}" destId="{09810FF6-DE0C-4D9A-B059-464CDE2E9FC9}" srcOrd="4" destOrd="0" presId="urn:microsoft.com/office/officeart/2018/2/layout/IconVerticalSolidList"/>
    <dgm:cxn modelId="{07A77816-E7B0-4BA1-A282-5DA316743CA8}" type="presParOf" srcId="{09810FF6-DE0C-4D9A-B059-464CDE2E9FC9}" destId="{1801E706-F86F-44AB-98FD-D36419F102E8}" srcOrd="0" destOrd="0" presId="urn:microsoft.com/office/officeart/2018/2/layout/IconVerticalSolidList"/>
    <dgm:cxn modelId="{7DD656CE-7845-4E07-AA8A-6E7FFE4D40F3}" type="presParOf" srcId="{09810FF6-DE0C-4D9A-B059-464CDE2E9FC9}" destId="{60AFB40C-E415-406F-93AB-EF9127386E3B}" srcOrd="1" destOrd="0" presId="urn:microsoft.com/office/officeart/2018/2/layout/IconVerticalSolidList"/>
    <dgm:cxn modelId="{873378A5-421E-424E-A3DB-788B96B4EC0F}" type="presParOf" srcId="{09810FF6-DE0C-4D9A-B059-464CDE2E9FC9}" destId="{B607893D-A6BB-477F-BAD0-5E45E5027401}" srcOrd="2" destOrd="0" presId="urn:microsoft.com/office/officeart/2018/2/layout/IconVerticalSolidList"/>
    <dgm:cxn modelId="{1972D14C-875D-46C3-BC02-B0F055096B63}" type="presParOf" srcId="{09810FF6-DE0C-4D9A-B059-464CDE2E9FC9}" destId="{C9D136C5-1659-4606-ABA9-76B8EAB85D3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2FA7A-0388-486C-AA68-4D2E2CB49916}">
      <dsp:nvSpPr>
        <dsp:cNvPr id="0" name=""/>
        <dsp:cNvSpPr/>
      </dsp:nvSpPr>
      <dsp:spPr>
        <a:xfrm>
          <a:off x="0" y="675"/>
          <a:ext cx="6900512" cy="158136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5BDFC0-0326-4670-AD4C-593A2D922F37}">
      <dsp:nvSpPr>
        <dsp:cNvPr id="0" name=""/>
        <dsp:cNvSpPr/>
      </dsp:nvSpPr>
      <dsp:spPr>
        <a:xfrm>
          <a:off x="478363" y="356483"/>
          <a:ext cx="869752" cy="8697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8F4272-5C50-4350-BFD4-195B3D9209CB}">
      <dsp:nvSpPr>
        <dsp:cNvPr id="0" name=""/>
        <dsp:cNvSpPr/>
      </dsp:nvSpPr>
      <dsp:spPr>
        <a:xfrm>
          <a:off x="1826480" y="675"/>
          <a:ext cx="5074031" cy="158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361" tIns="167361" rIns="167361" bIns="167361" numCol="1" spcCol="1270" anchor="ctr" anchorCtr="0">
          <a:noAutofit/>
        </a:bodyPr>
        <a:lstStyle/>
        <a:p>
          <a:pPr marL="0" lvl="0" indent="0" algn="l" defTabSz="1111250">
            <a:lnSpc>
              <a:spcPct val="90000"/>
            </a:lnSpc>
            <a:spcBef>
              <a:spcPct val="0"/>
            </a:spcBef>
            <a:spcAft>
              <a:spcPct val="35000"/>
            </a:spcAft>
            <a:buNone/>
          </a:pPr>
          <a:r>
            <a:rPr lang="en-ZA" sz="2500" kern="1200"/>
            <a:t>Inclined strata are layers of rock below the Earth’s surface which dip or tilt at an angle.</a:t>
          </a:r>
          <a:endParaRPr lang="en-US" sz="2500" kern="1200"/>
        </a:p>
      </dsp:txBody>
      <dsp:txXfrm>
        <a:off x="1826480" y="675"/>
        <a:ext cx="5074031" cy="1581368"/>
      </dsp:txXfrm>
    </dsp:sp>
    <dsp:sp modelId="{B20EDB8C-5913-4A40-AA52-E54E54C4D482}">
      <dsp:nvSpPr>
        <dsp:cNvPr id="0" name=""/>
        <dsp:cNvSpPr/>
      </dsp:nvSpPr>
      <dsp:spPr>
        <a:xfrm>
          <a:off x="0" y="1977386"/>
          <a:ext cx="6900512" cy="158136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E56DDF-8ECE-461F-8D22-0F9B5770C301}">
      <dsp:nvSpPr>
        <dsp:cNvPr id="0" name=""/>
        <dsp:cNvSpPr/>
      </dsp:nvSpPr>
      <dsp:spPr>
        <a:xfrm>
          <a:off x="478363" y="2333194"/>
          <a:ext cx="869752" cy="8697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EE2F7A-3170-4C0F-9430-388875A22BB7}">
      <dsp:nvSpPr>
        <dsp:cNvPr id="0" name=""/>
        <dsp:cNvSpPr/>
      </dsp:nvSpPr>
      <dsp:spPr>
        <a:xfrm>
          <a:off x="1826480" y="1977386"/>
          <a:ext cx="5074031" cy="158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361" tIns="167361" rIns="167361" bIns="167361" numCol="1" spcCol="1270" anchor="ctr" anchorCtr="0">
          <a:noAutofit/>
        </a:bodyPr>
        <a:lstStyle/>
        <a:p>
          <a:pPr marL="0" lvl="0" indent="0" algn="l" defTabSz="1111250">
            <a:lnSpc>
              <a:spcPct val="90000"/>
            </a:lnSpc>
            <a:spcBef>
              <a:spcPct val="0"/>
            </a:spcBef>
            <a:spcAft>
              <a:spcPct val="35000"/>
            </a:spcAft>
            <a:buNone/>
          </a:pPr>
          <a:r>
            <a:rPr lang="en-ZA" sz="2500" kern="1200"/>
            <a:t>They have different degrees of resistance to erosion.</a:t>
          </a:r>
          <a:endParaRPr lang="en-US" sz="2500" kern="1200"/>
        </a:p>
      </dsp:txBody>
      <dsp:txXfrm>
        <a:off x="1826480" y="1977386"/>
        <a:ext cx="5074031" cy="1581368"/>
      </dsp:txXfrm>
    </dsp:sp>
    <dsp:sp modelId="{1801E706-F86F-44AB-98FD-D36419F102E8}">
      <dsp:nvSpPr>
        <dsp:cNvPr id="0" name=""/>
        <dsp:cNvSpPr/>
      </dsp:nvSpPr>
      <dsp:spPr>
        <a:xfrm>
          <a:off x="0" y="3954096"/>
          <a:ext cx="6900512" cy="158136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AFB40C-E415-406F-93AB-EF9127386E3B}">
      <dsp:nvSpPr>
        <dsp:cNvPr id="0" name=""/>
        <dsp:cNvSpPr/>
      </dsp:nvSpPr>
      <dsp:spPr>
        <a:xfrm>
          <a:off x="478363" y="4309904"/>
          <a:ext cx="869752" cy="8697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D136C5-1659-4606-ABA9-76B8EAB85D3A}">
      <dsp:nvSpPr>
        <dsp:cNvPr id="0" name=""/>
        <dsp:cNvSpPr/>
      </dsp:nvSpPr>
      <dsp:spPr>
        <a:xfrm>
          <a:off x="1826480" y="3954096"/>
          <a:ext cx="5074031" cy="158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361" tIns="167361" rIns="167361" bIns="167361" numCol="1" spcCol="1270" anchor="ctr" anchorCtr="0">
          <a:noAutofit/>
        </a:bodyPr>
        <a:lstStyle/>
        <a:p>
          <a:pPr marL="0" lvl="0" indent="0" algn="l" defTabSz="1111250">
            <a:lnSpc>
              <a:spcPct val="90000"/>
            </a:lnSpc>
            <a:spcBef>
              <a:spcPct val="0"/>
            </a:spcBef>
            <a:spcAft>
              <a:spcPct val="35000"/>
            </a:spcAft>
            <a:buNone/>
          </a:pPr>
          <a:r>
            <a:rPr lang="en-ZA" sz="2500" kern="1200"/>
            <a:t>The tilting was caused by tectonic forces, resulting in both hard and soft layers of rock being exposed at the surface.</a:t>
          </a:r>
          <a:endParaRPr lang="en-US" sz="2500" kern="1200"/>
        </a:p>
      </dsp:txBody>
      <dsp:txXfrm>
        <a:off x="1826480" y="3954096"/>
        <a:ext cx="5074031" cy="158136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4/19/2023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860792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4/19/2023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212684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4/19/2023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806291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4/19/2023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56186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4/19/2023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5409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4/19/2023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17798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4/19/2023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13113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4/19/2023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68775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4/19/2023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83034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4/19/2023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0216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4/19/2023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916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4/19/2023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407330894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BC9BE2-9B47-EE2D-C4D8-D3295105D83D}"/>
              </a:ext>
            </a:extLst>
          </p:cNvPr>
          <p:cNvSpPr>
            <a:spLocks noGrp="1"/>
          </p:cNvSpPr>
          <p:nvPr>
            <p:ph type="ctrTitle"/>
          </p:nvPr>
        </p:nvSpPr>
        <p:spPr>
          <a:xfrm>
            <a:off x="5297762" y="640080"/>
            <a:ext cx="6251110" cy="3566160"/>
          </a:xfrm>
        </p:spPr>
        <p:txBody>
          <a:bodyPr anchor="b">
            <a:normAutofit/>
          </a:bodyPr>
          <a:lstStyle/>
          <a:p>
            <a:r>
              <a:rPr lang="en-ZA"/>
              <a:t>Grade 11 Term 2</a:t>
            </a:r>
            <a:endParaRPr lang="en-ZA" dirty="0"/>
          </a:p>
        </p:txBody>
      </p:sp>
      <p:sp>
        <p:nvSpPr>
          <p:cNvPr id="3" name="Subtitle 2">
            <a:extLst>
              <a:ext uri="{FF2B5EF4-FFF2-40B4-BE49-F238E27FC236}">
                <a16:creationId xmlns:a16="http://schemas.microsoft.com/office/drawing/2014/main" id="{BAE8923A-5C05-DCBC-AE17-65A6AF4CC176}"/>
              </a:ext>
            </a:extLst>
          </p:cNvPr>
          <p:cNvSpPr>
            <a:spLocks noGrp="1"/>
          </p:cNvSpPr>
          <p:nvPr>
            <p:ph type="subTitle" idx="1"/>
          </p:nvPr>
        </p:nvSpPr>
        <p:spPr>
          <a:xfrm>
            <a:off x="5297760" y="4636008"/>
            <a:ext cx="6251111" cy="1572768"/>
          </a:xfrm>
        </p:spPr>
        <p:txBody>
          <a:bodyPr>
            <a:normAutofit/>
          </a:bodyPr>
          <a:lstStyle/>
          <a:p>
            <a:r>
              <a:rPr lang="en-ZA" dirty="0"/>
              <a:t>Unit 2: Topography associated with inclined rock strata</a:t>
            </a:r>
          </a:p>
        </p:txBody>
      </p:sp>
      <p:sp>
        <p:nvSpPr>
          <p:cNvPr id="14"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99763"/>
          </a:solidFill>
          <a:ln w="38100" cap="rnd">
            <a:solidFill>
              <a:srgbClr val="C9976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33D3F3-46B6-9D3F-7925-73361730024D}"/>
              </a:ext>
            </a:extLst>
          </p:cNvPr>
          <p:cNvPicPr>
            <a:picLocks noChangeAspect="1"/>
          </p:cNvPicPr>
          <p:nvPr/>
        </p:nvPicPr>
        <p:blipFill rotWithShape="1">
          <a:blip r:embed="rId2"/>
          <a:srcRect l="15576" r="1651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952774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4" name="Rectangle 1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0CBAB1-29B4-7289-52EE-D134D1BBF248}"/>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500"/>
              <a:t>Homoclinal ridge </a:t>
            </a:r>
          </a:p>
        </p:txBody>
      </p:sp>
      <p:sp>
        <p:nvSpPr>
          <p:cNvPr id="2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C99763"/>
          </a:solidFill>
          <a:ln w="38100" cap="rnd">
            <a:solidFill>
              <a:srgbClr val="C9976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2BCB7740-67D8-4A9F-DAA3-A3A9F6541C62}"/>
              </a:ext>
            </a:extLst>
          </p:cNvPr>
          <p:cNvPicPr>
            <a:picLocks noGrp="1" noChangeAspect="1"/>
          </p:cNvPicPr>
          <p:nvPr>
            <p:ph idx="1"/>
          </p:nvPr>
        </p:nvPicPr>
        <p:blipFill rotWithShape="1">
          <a:blip r:embed="rId2"/>
          <a:srcRect t="2149" r="-1" b="-1"/>
          <a:stretch/>
        </p:blipFill>
        <p:spPr>
          <a:xfrm>
            <a:off x="3984242" y="1229431"/>
            <a:ext cx="8236381" cy="4634143"/>
          </a:xfrm>
          <a:prstGeom prst="rect">
            <a:avLst/>
          </a:prstGeom>
        </p:spPr>
      </p:pic>
    </p:spTree>
    <p:extLst>
      <p:ext uri="{BB962C8B-B14F-4D97-AF65-F5344CB8AC3E}">
        <p14:creationId xmlns:p14="http://schemas.microsoft.com/office/powerpoint/2010/main" val="3681769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9" name="Rectangle 1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EAE4B7-F348-4AFA-F153-62F1055F9DA1}"/>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800"/>
              <a:t>Hogsback ridge</a:t>
            </a:r>
          </a:p>
        </p:txBody>
      </p:sp>
      <p:sp>
        <p:nvSpPr>
          <p:cNvPr id="20"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C99763"/>
          </a:solidFill>
          <a:ln w="38100" cap="rnd">
            <a:solidFill>
              <a:srgbClr val="C9976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2EFD7CA5-F60C-BD02-3A91-23AAB333295F}"/>
              </a:ext>
            </a:extLst>
          </p:cNvPr>
          <p:cNvPicPr>
            <a:picLocks noGrp="1" noChangeAspect="1"/>
          </p:cNvPicPr>
          <p:nvPr>
            <p:ph idx="1"/>
          </p:nvPr>
        </p:nvPicPr>
        <p:blipFill rotWithShape="1">
          <a:blip r:embed="rId2"/>
          <a:srcRect t="27887"/>
          <a:stretch/>
        </p:blipFill>
        <p:spPr>
          <a:xfrm>
            <a:off x="4654296" y="961784"/>
            <a:ext cx="7214616" cy="4906999"/>
          </a:xfrm>
          <a:prstGeom prst="rect">
            <a:avLst/>
          </a:prstGeom>
        </p:spPr>
      </p:pic>
    </p:spTree>
    <p:extLst>
      <p:ext uri="{BB962C8B-B14F-4D97-AF65-F5344CB8AC3E}">
        <p14:creationId xmlns:p14="http://schemas.microsoft.com/office/powerpoint/2010/main" val="2116294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8E52E-01D6-2129-8712-966821B64C45}"/>
              </a:ext>
            </a:extLst>
          </p:cNvPr>
          <p:cNvSpPr>
            <a:spLocks noGrp="1"/>
          </p:cNvSpPr>
          <p:nvPr>
            <p:ph type="title"/>
          </p:nvPr>
        </p:nvSpPr>
        <p:spPr/>
        <p:txBody>
          <a:bodyPr>
            <a:normAutofit fontScale="90000"/>
          </a:bodyPr>
          <a:lstStyle/>
          <a:p>
            <a:r>
              <a:rPr lang="en-GB" dirty="0"/>
              <a:t>Human utilization of landscapes formed by inclined strata</a:t>
            </a:r>
            <a:endParaRPr lang="en-ZA" dirty="0"/>
          </a:p>
        </p:txBody>
      </p:sp>
      <p:sp>
        <p:nvSpPr>
          <p:cNvPr id="3" name="Content Placeholder 2">
            <a:extLst>
              <a:ext uri="{FF2B5EF4-FFF2-40B4-BE49-F238E27FC236}">
                <a16:creationId xmlns:a16="http://schemas.microsoft.com/office/drawing/2014/main" id="{149C223C-0E58-F4AC-5811-8AAABBF83C79}"/>
              </a:ext>
            </a:extLst>
          </p:cNvPr>
          <p:cNvSpPr>
            <a:spLocks noGrp="1"/>
          </p:cNvSpPr>
          <p:nvPr>
            <p:ph idx="1"/>
          </p:nvPr>
        </p:nvSpPr>
        <p:spPr/>
        <p:txBody>
          <a:bodyPr/>
          <a:lstStyle/>
          <a:p>
            <a:r>
              <a:rPr lang="en-GB" dirty="0"/>
              <a:t>The value of these landscapes will depend on the steepness of the slopes. </a:t>
            </a:r>
          </a:p>
          <a:p>
            <a:r>
              <a:rPr lang="en-GB" dirty="0"/>
              <a:t>The city of Paris in France used steep scarp slopes facing away from the city to defend it against attacks. </a:t>
            </a:r>
          </a:p>
          <a:p>
            <a:r>
              <a:rPr lang="en-GB" dirty="0"/>
              <a:t>The gentler dip slopes of the Paris basin formed well-drained farmland. </a:t>
            </a:r>
          </a:p>
          <a:p>
            <a:r>
              <a:rPr lang="en-GB" dirty="0"/>
              <a:t>Very steep inclined strata can lead to the formation of steep </a:t>
            </a:r>
            <a:r>
              <a:rPr lang="en-GB" dirty="0" err="1"/>
              <a:t>homoclinal</a:t>
            </a:r>
            <a:r>
              <a:rPr lang="en-GB" dirty="0"/>
              <a:t> ridges. This can cause major obstacles for communication networks.</a:t>
            </a:r>
            <a:endParaRPr lang="en-ZA" dirty="0"/>
          </a:p>
        </p:txBody>
      </p:sp>
    </p:spTree>
    <p:extLst>
      <p:ext uri="{BB962C8B-B14F-4D97-AF65-F5344CB8AC3E}">
        <p14:creationId xmlns:p14="http://schemas.microsoft.com/office/powerpoint/2010/main" val="2938662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3EEAF-4000-1936-DDA6-AEE17B5767BD}"/>
              </a:ext>
            </a:extLst>
          </p:cNvPr>
          <p:cNvSpPr>
            <a:spLocks noGrp="1"/>
          </p:cNvSpPr>
          <p:nvPr>
            <p:ph type="title"/>
          </p:nvPr>
        </p:nvSpPr>
        <p:spPr/>
        <p:txBody>
          <a:bodyPr>
            <a:normAutofit fontScale="90000"/>
          </a:bodyPr>
          <a:lstStyle/>
          <a:p>
            <a:r>
              <a:rPr lang="en-GB" dirty="0"/>
              <a:t>Human utilization of landscapes formed by inclined strata</a:t>
            </a:r>
            <a:endParaRPr lang="en-ZA" dirty="0"/>
          </a:p>
        </p:txBody>
      </p:sp>
      <p:sp>
        <p:nvSpPr>
          <p:cNvPr id="3" name="Content Placeholder 2">
            <a:extLst>
              <a:ext uri="{FF2B5EF4-FFF2-40B4-BE49-F238E27FC236}">
                <a16:creationId xmlns:a16="http://schemas.microsoft.com/office/drawing/2014/main" id="{2FFEED8E-D5C7-A5D6-567F-FECB36BC88F4}"/>
              </a:ext>
            </a:extLst>
          </p:cNvPr>
          <p:cNvSpPr>
            <a:spLocks noGrp="1"/>
          </p:cNvSpPr>
          <p:nvPr>
            <p:ph idx="1"/>
          </p:nvPr>
        </p:nvSpPr>
        <p:spPr/>
        <p:txBody>
          <a:bodyPr/>
          <a:lstStyle/>
          <a:p>
            <a:r>
              <a:rPr lang="en-GB" dirty="0"/>
              <a:t>The Hogsback area of the Eastern Cape is popular with tourists and farmers. This type of landscape can make the building of large roads very difficult. </a:t>
            </a:r>
          </a:p>
          <a:p>
            <a:r>
              <a:rPr lang="en-GB" dirty="0"/>
              <a:t>If the inclined layer is made of porous rock (like chalk), it can usually lead to the formation of springs or fountains along the lower parts of the dip slope. </a:t>
            </a:r>
          </a:p>
          <a:p>
            <a:r>
              <a:rPr lang="en-GB" dirty="0"/>
              <a:t>Rainwater infiltrates the higher parts of the dip slope and moves through the rocks until it reaches the lower parts of the rocks. Here it emerges as natural springs. It is common in parts of southern England. </a:t>
            </a:r>
            <a:endParaRPr lang="en-ZA" dirty="0"/>
          </a:p>
        </p:txBody>
      </p:sp>
    </p:spTree>
    <p:extLst>
      <p:ext uri="{BB962C8B-B14F-4D97-AF65-F5344CB8AC3E}">
        <p14:creationId xmlns:p14="http://schemas.microsoft.com/office/powerpoint/2010/main" val="448455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A2A26-4B18-379D-31C0-1BF64F416B61}"/>
              </a:ext>
            </a:extLst>
          </p:cNvPr>
          <p:cNvSpPr>
            <a:spLocks noGrp="1"/>
          </p:cNvSpPr>
          <p:nvPr>
            <p:ph type="title"/>
          </p:nvPr>
        </p:nvSpPr>
        <p:spPr/>
        <p:txBody>
          <a:bodyPr>
            <a:normAutofit fontScale="90000"/>
          </a:bodyPr>
          <a:lstStyle/>
          <a:p>
            <a:r>
              <a:rPr lang="en-GB" dirty="0"/>
              <a:t>Human utilization of landscapes formed by inclined strata</a:t>
            </a:r>
            <a:endParaRPr lang="en-ZA" dirty="0"/>
          </a:p>
        </p:txBody>
      </p:sp>
      <p:sp>
        <p:nvSpPr>
          <p:cNvPr id="3" name="Content Placeholder 2">
            <a:extLst>
              <a:ext uri="{FF2B5EF4-FFF2-40B4-BE49-F238E27FC236}">
                <a16:creationId xmlns:a16="http://schemas.microsoft.com/office/drawing/2014/main" id="{5A48BC3A-5823-244D-DB42-A05769F5552C}"/>
              </a:ext>
            </a:extLst>
          </p:cNvPr>
          <p:cNvSpPr>
            <a:spLocks noGrp="1"/>
          </p:cNvSpPr>
          <p:nvPr>
            <p:ph idx="1"/>
          </p:nvPr>
        </p:nvSpPr>
        <p:spPr/>
        <p:txBody>
          <a:bodyPr/>
          <a:lstStyle/>
          <a:p>
            <a:r>
              <a:rPr lang="en-GB" dirty="0"/>
              <a:t>Steep scarp slopes have little economic value because of their high rate of erosion. </a:t>
            </a:r>
          </a:p>
          <a:p>
            <a:r>
              <a:rPr lang="en-GB" dirty="0"/>
              <a:t>If a dip slope becomes too steep, it will lose its layer of top soil due to the erosion and therefore its economic value.</a:t>
            </a:r>
            <a:endParaRPr lang="en-ZA" dirty="0"/>
          </a:p>
        </p:txBody>
      </p:sp>
    </p:spTree>
    <p:extLst>
      <p:ext uri="{BB962C8B-B14F-4D97-AF65-F5344CB8AC3E}">
        <p14:creationId xmlns:p14="http://schemas.microsoft.com/office/powerpoint/2010/main" val="4143039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FB28-831B-E9F0-F097-3F2011594CFC}"/>
              </a:ext>
            </a:extLst>
          </p:cNvPr>
          <p:cNvSpPr>
            <a:spLocks noGrp="1"/>
          </p:cNvSpPr>
          <p:nvPr>
            <p:ph type="title"/>
          </p:nvPr>
        </p:nvSpPr>
        <p:spPr/>
        <p:txBody>
          <a:bodyPr/>
          <a:lstStyle/>
          <a:p>
            <a:r>
              <a:rPr lang="en-ZA" dirty="0"/>
              <a:t>Activities</a:t>
            </a:r>
          </a:p>
        </p:txBody>
      </p:sp>
      <p:sp>
        <p:nvSpPr>
          <p:cNvPr id="3" name="Content Placeholder 2">
            <a:extLst>
              <a:ext uri="{FF2B5EF4-FFF2-40B4-BE49-F238E27FC236}">
                <a16:creationId xmlns:a16="http://schemas.microsoft.com/office/drawing/2014/main" id="{247C18F1-FC4E-5ED7-C10E-A74D10D8E1CA}"/>
              </a:ext>
            </a:extLst>
          </p:cNvPr>
          <p:cNvSpPr>
            <a:spLocks noGrp="1"/>
          </p:cNvSpPr>
          <p:nvPr>
            <p:ph idx="1"/>
          </p:nvPr>
        </p:nvSpPr>
        <p:spPr/>
        <p:txBody>
          <a:bodyPr/>
          <a:lstStyle/>
          <a:p>
            <a:r>
              <a:rPr lang="en-ZA" dirty="0"/>
              <a:t>Activity 3 page 121</a:t>
            </a:r>
          </a:p>
          <a:p>
            <a:r>
              <a:rPr lang="en-ZA" dirty="0"/>
              <a:t>Case study 1 page 123-125</a:t>
            </a:r>
          </a:p>
          <a:p>
            <a:r>
              <a:rPr lang="en-ZA" dirty="0"/>
              <a:t>Questions on page 126-127</a:t>
            </a:r>
          </a:p>
        </p:txBody>
      </p:sp>
    </p:spTree>
    <p:extLst>
      <p:ext uri="{BB962C8B-B14F-4D97-AF65-F5344CB8AC3E}">
        <p14:creationId xmlns:p14="http://schemas.microsoft.com/office/powerpoint/2010/main" val="1618065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0">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C9976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281B7C9-4359-B33D-95F7-4D094EAEEE7E}"/>
              </a:ext>
            </a:extLst>
          </p:cNvPr>
          <p:cNvSpPr>
            <a:spLocks noGrp="1"/>
          </p:cNvSpPr>
          <p:nvPr>
            <p:ph type="title"/>
          </p:nvPr>
        </p:nvSpPr>
        <p:spPr>
          <a:xfrm>
            <a:off x="635001" y="640823"/>
            <a:ext cx="3103194" cy="5583148"/>
          </a:xfrm>
        </p:spPr>
        <p:txBody>
          <a:bodyPr anchor="ctr">
            <a:normAutofit/>
          </a:bodyPr>
          <a:lstStyle/>
          <a:p>
            <a:r>
              <a:rPr lang="en-ZA">
                <a:solidFill>
                  <a:schemeClr val="bg1"/>
                </a:solidFill>
              </a:rPr>
              <a:t>What are inclined layered rocks?</a:t>
            </a:r>
          </a:p>
        </p:txBody>
      </p:sp>
      <p:graphicFrame>
        <p:nvGraphicFramePr>
          <p:cNvPr id="15" name="Content Placeholder 2">
            <a:extLst>
              <a:ext uri="{FF2B5EF4-FFF2-40B4-BE49-F238E27FC236}">
                <a16:creationId xmlns:a16="http://schemas.microsoft.com/office/drawing/2014/main" id="{488361D1-7D36-1249-3410-0B56C9AA9586}"/>
              </a:ext>
            </a:extLst>
          </p:cNvPr>
          <p:cNvGraphicFramePr>
            <a:graphicFrameLocks noGrp="1"/>
          </p:cNvGraphicFramePr>
          <p:nvPr>
            <p:ph idx="1"/>
            <p:extLst>
              <p:ext uri="{D42A27DB-BD31-4B8C-83A1-F6EECF244321}">
                <p14:modId xmlns:p14="http://schemas.microsoft.com/office/powerpoint/2010/main" val="330208691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231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0" name="Rectangle 19">
            <a:extLst>
              <a:ext uri="{FF2B5EF4-FFF2-40B4-BE49-F238E27FC236}">
                <a16:creationId xmlns:a16="http://schemas.microsoft.com/office/drawing/2014/main" id="{678CC48C-9275-4EFA-9B84-8E818500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a:extLst>
              <a:ext uri="{FF2B5EF4-FFF2-40B4-BE49-F238E27FC236}">
                <a16:creationId xmlns:a16="http://schemas.microsoft.com/office/drawing/2014/main" id="{3C939E56-A88D-3280-DC48-F26D13E96AD3}"/>
              </a:ext>
            </a:extLst>
          </p:cNvPr>
          <p:cNvPicPr>
            <a:picLocks noGrp="1" noChangeAspect="1"/>
          </p:cNvPicPr>
          <p:nvPr>
            <p:ph idx="1"/>
          </p:nvPr>
        </p:nvPicPr>
        <p:blipFill rotWithShape="1">
          <a:blip r:embed="rId2"/>
          <a:srcRect t="16336" r="-1" b="-1"/>
          <a:stretch/>
        </p:blipFill>
        <p:spPr>
          <a:xfrm>
            <a:off x="-1" y="-1"/>
            <a:ext cx="12188952" cy="6858000"/>
          </a:xfrm>
          <a:prstGeom prst="rect">
            <a:avLst/>
          </a:prstGeom>
        </p:spPr>
      </p:pic>
      <p:sp>
        <p:nvSpPr>
          <p:cNvPr id="22" name="Rectangle 21">
            <a:extLst>
              <a:ext uri="{FF2B5EF4-FFF2-40B4-BE49-F238E27FC236}">
                <a16:creationId xmlns:a16="http://schemas.microsoft.com/office/drawing/2014/main" id="{0A324144-E9CF-4B12-A53E-FAC0D281D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5000">
                <a:schemeClr val="tx1">
                  <a:alpha val="40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15A2AD-5D95-772C-B829-2DEE705246D6}"/>
              </a:ext>
            </a:extLst>
          </p:cNvPr>
          <p:cNvSpPr>
            <a:spLocks noGrp="1"/>
          </p:cNvSpPr>
          <p:nvPr>
            <p:ph type="title"/>
          </p:nvPr>
        </p:nvSpPr>
        <p:spPr>
          <a:xfrm>
            <a:off x="641604" y="4553712"/>
            <a:ext cx="10908792" cy="1069848"/>
          </a:xfrm>
        </p:spPr>
        <p:txBody>
          <a:bodyPr vert="horz" lIns="91440" tIns="45720" rIns="91440" bIns="45720" rtlCol="0" anchor="ctr">
            <a:normAutofit/>
          </a:bodyPr>
          <a:lstStyle/>
          <a:p>
            <a:pPr algn="ctr"/>
            <a:r>
              <a:rPr lang="en-US" sz="6000">
                <a:solidFill>
                  <a:schemeClr val="bg1"/>
                </a:solidFill>
              </a:rPr>
              <a:t>Inclined Strata</a:t>
            </a:r>
          </a:p>
        </p:txBody>
      </p:sp>
    </p:spTree>
    <p:extLst>
      <p:ext uri="{BB962C8B-B14F-4D97-AF65-F5344CB8AC3E}">
        <p14:creationId xmlns:p14="http://schemas.microsoft.com/office/powerpoint/2010/main" val="107593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A543-4642-0EDD-7A8C-EE1768254F2D}"/>
              </a:ext>
            </a:extLst>
          </p:cNvPr>
          <p:cNvSpPr>
            <a:spLocks noGrp="1"/>
          </p:cNvSpPr>
          <p:nvPr>
            <p:ph type="title"/>
          </p:nvPr>
        </p:nvSpPr>
        <p:spPr/>
        <p:txBody>
          <a:bodyPr/>
          <a:lstStyle/>
          <a:p>
            <a:r>
              <a:rPr lang="en-GB" dirty="0"/>
              <a:t>The formation of inclined strata</a:t>
            </a:r>
            <a:endParaRPr lang="en-ZA" dirty="0"/>
          </a:p>
        </p:txBody>
      </p:sp>
      <p:sp>
        <p:nvSpPr>
          <p:cNvPr id="3" name="Content Placeholder 2">
            <a:extLst>
              <a:ext uri="{FF2B5EF4-FFF2-40B4-BE49-F238E27FC236}">
                <a16:creationId xmlns:a16="http://schemas.microsoft.com/office/drawing/2014/main" id="{392E2A2D-DF6A-619D-5AFC-E33CB97B2432}"/>
              </a:ext>
            </a:extLst>
          </p:cNvPr>
          <p:cNvSpPr>
            <a:spLocks noGrp="1"/>
          </p:cNvSpPr>
          <p:nvPr>
            <p:ph idx="1"/>
          </p:nvPr>
        </p:nvSpPr>
        <p:spPr/>
        <p:txBody>
          <a:bodyPr/>
          <a:lstStyle/>
          <a:p>
            <a:r>
              <a:rPr lang="en-GB" dirty="0"/>
              <a:t>In many places in the world we find that tectonic forces have pushed up sections of the crust. </a:t>
            </a:r>
          </a:p>
          <a:p>
            <a:r>
              <a:rPr lang="en-GB" dirty="0"/>
              <a:t>This might be the result of large batholith or laccolith being present underground. </a:t>
            </a:r>
          </a:p>
          <a:p>
            <a:r>
              <a:rPr lang="en-GB" dirty="0"/>
              <a:t>This might also be the result of a collision between two tectonic plates. </a:t>
            </a:r>
          </a:p>
          <a:p>
            <a:r>
              <a:rPr lang="en-GB" dirty="0"/>
              <a:t>When the layers that are exposed, have different degrees of resistance to erosion, the characteristic landforms develop.</a:t>
            </a:r>
            <a:endParaRPr lang="en-ZA" dirty="0"/>
          </a:p>
        </p:txBody>
      </p:sp>
    </p:spTree>
    <p:extLst>
      <p:ext uri="{BB962C8B-B14F-4D97-AF65-F5344CB8AC3E}">
        <p14:creationId xmlns:p14="http://schemas.microsoft.com/office/powerpoint/2010/main" val="2909890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345C8-05A7-E83C-C6E5-DFC671037531}"/>
              </a:ext>
            </a:extLst>
          </p:cNvPr>
          <p:cNvSpPr>
            <a:spLocks noGrp="1"/>
          </p:cNvSpPr>
          <p:nvPr>
            <p:ph type="title"/>
          </p:nvPr>
        </p:nvSpPr>
        <p:spPr/>
        <p:txBody>
          <a:bodyPr/>
          <a:lstStyle/>
          <a:p>
            <a:r>
              <a:rPr lang="en-GB" dirty="0"/>
              <a:t>The formation of inclined strata</a:t>
            </a:r>
            <a:endParaRPr lang="en-ZA" dirty="0"/>
          </a:p>
        </p:txBody>
      </p:sp>
      <p:sp>
        <p:nvSpPr>
          <p:cNvPr id="3" name="Content Placeholder 2">
            <a:extLst>
              <a:ext uri="{FF2B5EF4-FFF2-40B4-BE49-F238E27FC236}">
                <a16:creationId xmlns:a16="http://schemas.microsoft.com/office/drawing/2014/main" id="{7008FA16-D341-53CD-D96A-F590BD3F0A03}"/>
              </a:ext>
            </a:extLst>
          </p:cNvPr>
          <p:cNvSpPr>
            <a:spLocks noGrp="1"/>
          </p:cNvSpPr>
          <p:nvPr>
            <p:ph idx="1"/>
          </p:nvPr>
        </p:nvSpPr>
        <p:spPr/>
        <p:txBody>
          <a:bodyPr/>
          <a:lstStyle/>
          <a:p>
            <a:r>
              <a:rPr lang="en-GB" dirty="0"/>
              <a:t>Softer (less resistant) layers (like shale or clay) will erode quickly and form the low laying areas. </a:t>
            </a:r>
          </a:p>
          <a:p>
            <a:r>
              <a:rPr lang="en-GB" dirty="0"/>
              <a:t>Harder layers (like sandstone or quartzite) will remain behind as lines or parallel ridges known as </a:t>
            </a:r>
            <a:r>
              <a:rPr lang="en-GB" dirty="0" err="1"/>
              <a:t>homoclinal</a:t>
            </a:r>
            <a:r>
              <a:rPr lang="en-GB" dirty="0"/>
              <a:t> ridges. </a:t>
            </a:r>
          </a:p>
          <a:p>
            <a:r>
              <a:rPr lang="en-GB" dirty="0"/>
              <a:t>The dip slope of a </a:t>
            </a:r>
            <a:r>
              <a:rPr lang="en-GB" dirty="0" err="1"/>
              <a:t>homoclinal</a:t>
            </a:r>
            <a:r>
              <a:rPr lang="en-GB" dirty="0"/>
              <a:t> ridge shows the direction of the dip of the resistant layers and usually has a more gradual slope. </a:t>
            </a:r>
          </a:p>
          <a:p>
            <a:r>
              <a:rPr lang="en-GB" dirty="0"/>
              <a:t>A scarp slope is usually steeper. It usually erodes quicker because it is steeper.</a:t>
            </a:r>
            <a:endParaRPr lang="en-ZA" dirty="0"/>
          </a:p>
        </p:txBody>
      </p:sp>
    </p:spTree>
    <p:extLst>
      <p:ext uri="{BB962C8B-B14F-4D97-AF65-F5344CB8AC3E}">
        <p14:creationId xmlns:p14="http://schemas.microsoft.com/office/powerpoint/2010/main" val="2618700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DD76F-010E-1896-FE50-CF020552D801}"/>
              </a:ext>
            </a:extLst>
          </p:cNvPr>
          <p:cNvSpPr>
            <a:spLocks noGrp="1"/>
          </p:cNvSpPr>
          <p:nvPr>
            <p:ph type="title"/>
          </p:nvPr>
        </p:nvSpPr>
        <p:spPr/>
        <p:txBody>
          <a:bodyPr/>
          <a:lstStyle/>
          <a:p>
            <a:r>
              <a:rPr lang="en-GB" dirty="0" err="1"/>
              <a:t>Homoclinal</a:t>
            </a:r>
            <a:r>
              <a:rPr lang="en-GB" dirty="0"/>
              <a:t> ridge</a:t>
            </a:r>
            <a:endParaRPr lang="en-ZA" dirty="0"/>
          </a:p>
        </p:txBody>
      </p:sp>
      <p:pic>
        <p:nvPicPr>
          <p:cNvPr id="5" name="Content Placeholder 4">
            <a:extLst>
              <a:ext uri="{FF2B5EF4-FFF2-40B4-BE49-F238E27FC236}">
                <a16:creationId xmlns:a16="http://schemas.microsoft.com/office/drawing/2014/main" id="{AB261036-F32F-9AE6-A08C-DDC9B02894DC}"/>
              </a:ext>
            </a:extLst>
          </p:cNvPr>
          <p:cNvPicPr>
            <a:picLocks noGrp="1" noChangeAspect="1"/>
          </p:cNvPicPr>
          <p:nvPr>
            <p:ph idx="1"/>
          </p:nvPr>
        </p:nvPicPr>
        <p:blipFill rotWithShape="1">
          <a:blip r:embed="rId2"/>
          <a:srcRect l="35009" t="44233" r="18631" b="26427"/>
          <a:stretch/>
        </p:blipFill>
        <p:spPr>
          <a:xfrm>
            <a:off x="1200150" y="2524125"/>
            <a:ext cx="9591744" cy="3414453"/>
          </a:xfrm>
        </p:spPr>
      </p:pic>
    </p:spTree>
    <p:extLst>
      <p:ext uri="{BB962C8B-B14F-4D97-AF65-F5344CB8AC3E}">
        <p14:creationId xmlns:p14="http://schemas.microsoft.com/office/powerpoint/2010/main" val="2459399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F6AD4-1BF4-4BA2-B9B4-333228109B03}"/>
              </a:ext>
            </a:extLst>
          </p:cNvPr>
          <p:cNvSpPr>
            <a:spLocks noGrp="1"/>
          </p:cNvSpPr>
          <p:nvPr>
            <p:ph type="title"/>
          </p:nvPr>
        </p:nvSpPr>
        <p:spPr/>
        <p:txBody>
          <a:bodyPr/>
          <a:lstStyle/>
          <a:p>
            <a:r>
              <a:rPr lang="en-GB" dirty="0"/>
              <a:t>The formation of inclined strata</a:t>
            </a:r>
            <a:endParaRPr lang="en-ZA" dirty="0"/>
          </a:p>
        </p:txBody>
      </p:sp>
      <p:sp>
        <p:nvSpPr>
          <p:cNvPr id="3" name="Content Placeholder 2">
            <a:extLst>
              <a:ext uri="{FF2B5EF4-FFF2-40B4-BE49-F238E27FC236}">
                <a16:creationId xmlns:a16="http://schemas.microsoft.com/office/drawing/2014/main" id="{C24EC958-9D3C-3E4D-5F0B-C3E3F4A63153}"/>
              </a:ext>
            </a:extLst>
          </p:cNvPr>
          <p:cNvSpPr>
            <a:spLocks noGrp="1"/>
          </p:cNvSpPr>
          <p:nvPr>
            <p:ph idx="1"/>
          </p:nvPr>
        </p:nvSpPr>
        <p:spPr/>
        <p:txBody>
          <a:bodyPr/>
          <a:lstStyle/>
          <a:p>
            <a:r>
              <a:rPr lang="en-GB" dirty="0"/>
              <a:t>A lopolith can also lead to horizontal layers being folded upwards. This will create a basin-structure on the surface.  </a:t>
            </a:r>
          </a:p>
          <a:p>
            <a:r>
              <a:rPr lang="en-GB" dirty="0"/>
              <a:t>This type of landscape is visible around Pretoria.</a:t>
            </a:r>
          </a:p>
          <a:p>
            <a:r>
              <a:rPr lang="en-GB" dirty="0"/>
              <a:t>The angle of the dip slope is measured according to the horizon. </a:t>
            </a:r>
          </a:p>
          <a:p>
            <a:r>
              <a:rPr lang="en-GB" dirty="0"/>
              <a:t>When a slope is 10° to 25° then a Cuesta is formed. </a:t>
            </a:r>
          </a:p>
          <a:p>
            <a:r>
              <a:rPr lang="en-GB" dirty="0"/>
              <a:t>When a slope is 25° to 45° then a </a:t>
            </a:r>
            <a:r>
              <a:rPr lang="en-GB" dirty="0" err="1"/>
              <a:t>Homoclinal</a:t>
            </a:r>
            <a:r>
              <a:rPr lang="en-GB" dirty="0"/>
              <a:t> Ridge is formed. </a:t>
            </a:r>
          </a:p>
          <a:p>
            <a:r>
              <a:rPr lang="en-GB" dirty="0"/>
              <a:t>When a slope is more than 45° then a Hogsback is formed.</a:t>
            </a:r>
          </a:p>
          <a:p>
            <a:r>
              <a:rPr lang="en-GB" dirty="0"/>
              <a:t>A steeper slope will erode faster and the ridge will slowly retreat in the direction of the dip slope.</a:t>
            </a:r>
            <a:endParaRPr lang="en-ZA" dirty="0"/>
          </a:p>
        </p:txBody>
      </p:sp>
    </p:spTree>
    <p:extLst>
      <p:ext uri="{BB962C8B-B14F-4D97-AF65-F5344CB8AC3E}">
        <p14:creationId xmlns:p14="http://schemas.microsoft.com/office/powerpoint/2010/main" val="473765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BA73A3-4466-F1D8-DA9C-0493C2C85BF0}"/>
              </a:ext>
            </a:extLst>
          </p:cNvPr>
          <p:cNvSpPr>
            <a:spLocks noGrp="1"/>
          </p:cNvSpPr>
          <p:nvPr>
            <p:ph type="title"/>
          </p:nvPr>
        </p:nvSpPr>
        <p:spPr>
          <a:xfrm>
            <a:off x="7998581" y="643467"/>
            <a:ext cx="3562483" cy="3569241"/>
          </a:xfrm>
        </p:spPr>
        <p:txBody>
          <a:bodyPr vert="horz" lIns="91440" tIns="45720" rIns="91440" bIns="45720" rtlCol="0" anchor="b">
            <a:normAutofit/>
          </a:bodyPr>
          <a:lstStyle/>
          <a:p>
            <a:r>
              <a:rPr lang="en-US" sz="5800"/>
              <a:t>Cuesta</a:t>
            </a:r>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C99763"/>
          </a:solidFill>
          <a:ln w="38100" cap="rnd">
            <a:solidFill>
              <a:srgbClr val="C9976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11E8B38-FFC5-1B14-9721-7F187004D532}"/>
              </a:ext>
            </a:extLst>
          </p:cNvPr>
          <p:cNvPicPr>
            <a:picLocks noGrp="1" noChangeAspect="1"/>
          </p:cNvPicPr>
          <p:nvPr>
            <p:ph idx="1"/>
          </p:nvPr>
        </p:nvPicPr>
        <p:blipFill rotWithShape="1">
          <a:blip r:embed="rId2"/>
          <a:srcRect t="17805"/>
          <a:stretch/>
        </p:blipFill>
        <p:spPr>
          <a:xfrm>
            <a:off x="320040" y="1191513"/>
            <a:ext cx="7214616" cy="4447541"/>
          </a:xfrm>
          <a:prstGeom prst="rect">
            <a:avLst/>
          </a:prstGeom>
        </p:spPr>
      </p:pic>
    </p:spTree>
    <p:extLst>
      <p:ext uri="{BB962C8B-B14F-4D97-AF65-F5344CB8AC3E}">
        <p14:creationId xmlns:p14="http://schemas.microsoft.com/office/powerpoint/2010/main" val="1449429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C43CD-9046-7C97-7741-32CA2825EB57}"/>
              </a:ext>
            </a:extLst>
          </p:cNvPr>
          <p:cNvSpPr>
            <a:spLocks noGrp="1"/>
          </p:cNvSpPr>
          <p:nvPr>
            <p:ph type="title"/>
          </p:nvPr>
        </p:nvSpPr>
        <p:spPr>
          <a:xfrm>
            <a:off x="630936" y="639520"/>
            <a:ext cx="3429000" cy="1719072"/>
          </a:xfrm>
        </p:spPr>
        <p:txBody>
          <a:bodyPr anchor="b">
            <a:normAutofit/>
          </a:bodyPr>
          <a:lstStyle/>
          <a:p>
            <a:pPr>
              <a:lnSpc>
                <a:spcPct val="90000"/>
              </a:lnSpc>
            </a:pPr>
            <a:r>
              <a:rPr lang="en-ZA" sz="4100"/>
              <a:t>Cuesta basin and dome</a:t>
            </a:r>
          </a:p>
        </p:txBody>
      </p:sp>
      <p:sp>
        <p:nvSpPr>
          <p:cNvPr id="9" name="Content Placeholder 8">
            <a:extLst>
              <a:ext uri="{FF2B5EF4-FFF2-40B4-BE49-F238E27FC236}">
                <a16:creationId xmlns:a16="http://schemas.microsoft.com/office/drawing/2014/main" id="{BA65FAB3-3714-490A-258D-0D807C60C210}"/>
              </a:ext>
            </a:extLst>
          </p:cNvPr>
          <p:cNvSpPr>
            <a:spLocks noGrp="1"/>
          </p:cNvSpPr>
          <p:nvPr>
            <p:ph idx="1"/>
          </p:nvPr>
        </p:nvSpPr>
        <p:spPr>
          <a:xfrm>
            <a:off x="630936" y="2807208"/>
            <a:ext cx="3429000" cy="3410712"/>
          </a:xfrm>
        </p:spPr>
        <p:txBody>
          <a:bodyPr anchor="t">
            <a:normAutofit lnSpcReduction="10000"/>
          </a:bodyPr>
          <a:lstStyle/>
          <a:p>
            <a:r>
              <a:rPr lang="en-US" sz="2400" dirty="0"/>
              <a:t>Cuestas can form basin-shaped or dome-shaped structures.</a:t>
            </a:r>
          </a:p>
          <a:p>
            <a:r>
              <a:rPr lang="en-US" sz="2400" dirty="0"/>
              <a:t>In a basin, the scarp slope will be towards the outside and the dip slope will be towards the inside.</a:t>
            </a:r>
          </a:p>
          <a:p>
            <a:r>
              <a:rPr lang="en-US" sz="2400" dirty="0"/>
              <a:t>In a dome, the scarp will be towards the inside and the dip slope towards the outside.</a:t>
            </a:r>
          </a:p>
        </p:txBody>
      </p:sp>
      <p:pic>
        <p:nvPicPr>
          <p:cNvPr id="5" name="Content Placeholder 4">
            <a:extLst>
              <a:ext uri="{FF2B5EF4-FFF2-40B4-BE49-F238E27FC236}">
                <a16:creationId xmlns:a16="http://schemas.microsoft.com/office/drawing/2014/main" id="{E2984E54-7BFA-7447-0DD0-8274D2D3E2CE}"/>
              </a:ext>
            </a:extLst>
          </p:cNvPr>
          <p:cNvPicPr>
            <a:picLocks noChangeAspect="1"/>
          </p:cNvPicPr>
          <p:nvPr/>
        </p:nvPicPr>
        <p:blipFill rotWithShape="1">
          <a:blip r:embed="rId2"/>
          <a:srcRect l="39922" t="35274" r="15859" b="21276"/>
          <a:stretch/>
        </p:blipFill>
        <p:spPr>
          <a:xfrm>
            <a:off x="4654296" y="1521095"/>
            <a:ext cx="6903720" cy="3815809"/>
          </a:xfrm>
          <a:prstGeom prst="rect">
            <a:avLst/>
          </a:prstGeom>
        </p:spPr>
      </p:pic>
    </p:spTree>
    <p:extLst>
      <p:ext uri="{BB962C8B-B14F-4D97-AF65-F5344CB8AC3E}">
        <p14:creationId xmlns:p14="http://schemas.microsoft.com/office/powerpoint/2010/main" val="1375432115"/>
      </p:ext>
    </p:extLst>
  </p:cSld>
  <p:clrMapOvr>
    <a:masterClrMapping/>
  </p:clrMapOvr>
</p:sld>
</file>

<file path=ppt/theme/theme1.xml><?xml version="1.0" encoding="utf-8"?>
<a:theme xmlns:a="http://schemas.openxmlformats.org/drawingml/2006/main" name="SketchyVTI">
  <a:themeElements>
    <a:clrScheme name="AnalogousFromLightSeedLeftStep">
      <a:dk1>
        <a:srgbClr val="000000"/>
      </a:dk1>
      <a:lt1>
        <a:srgbClr val="FFFFFF"/>
      </a:lt1>
      <a:dk2>
        <a:srgbClr val="41242E"/>
      </a:dk2>
      <a:lt2>
        <a:srgbClr val="E2E5E8"/>
      </a:lt2>
      <a:accent1>
        <a:srgbClr val="C99763"/>
      </a:accent1>
      <a:accent2>
        <a:srgbClr val="CC756D"/>
      </a:accent2>
      <a:accent3>
        <a:srgbClr val="D587A1"/>
      </a:accent3>
      <a:accent4>
        <a:srgbClr val="CC6DB4"/>
      </a:accent4>
      <a:accent5>
        <a:srgbClr val="C987D5"/>
      </a:accent5>
      <a:accent6>
        <a:srgbClr val="956DCC"/>
      </a:accent6>
      <a:hlink>
        <a:srgbClr val="6084A9"/>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93</TotalTime>
  <Words>655</Words>
  <Application>Microsoft Office PowerPoint</Application>
  <PresentationFormat>Widescreen</PresentationFormat>
  <Paragraphs>49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Modern Love</vt:lpstr>
      <vt:lpstr>The Hand</vt:lpstr>
      <vt:lpstr>SketchyVTI</vt:lpstr>
      <vt:lpstr>Grade 11 Term 2</vt:lpstr>
      <vt:lpstr>What are inclined layered rocks?</vt:lpstr>
      <vt:lpstr>Inclined Strata</vt:lpstr>
      <vt:lpstr>The formation of inclined strata</vt:lpstr>
      <vt:lpstr>The formation of inclined strata</vt:lpstr>
      <vt:lpstr>Homoclinal ridge</vt:lpstr>
      <vt:lpstr>The formation of inclined strata</vt:lpstr>
      <vt:lpstr>Cuesta</vt:lpstr>
      <vt:lpstr>Cuesta basin and dome</vt:lpstr>
      <vt:lpstr>Homoclinal ridge </vt:lpstr>
      <vt:lpstr>Hogsback ridge</vt:lpstr>
      <vt:lpstr>Human utilization of landscapes formed by inclined strata</vt:lpstr>
      <vt:lpstr>Human utilization of landscapes formed by inclined strata</vt:lpstr>
      <vt:lpstr>Human utilization of landscapes formed by inclined strata</vt:lpstr>
      <vt:lpstr>Activities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11 Term 2</dc:title>
  <dc:creator>Adri Ras</dc:creator>
  <cp:lastModifiedBy>Adri Ras</cp:lastModifiedBy>
  <cp:revision>1</cp:revision>
  <dcterms:created xsi:type="dcterms:W3CDTF">2023-04-19T09:42:37Z</dcterms:created>
  <dcterms:modified xsi:type="dcterms:W3CDTF">2023-04-19T11:16:19Z</dcterms:modified>
</cp:coreProperties>
</file>