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826"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5/14/2023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27211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1743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660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76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1073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5/14/2023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66371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406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6639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2295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3865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5/14/2023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4949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5/14/2023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239082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4C074-CFD3-1C0B-4F9B-51A9D87C0A64}"/>
              </a:ext>
            </a:extLst>
          </p:cNvPr>
          <p:cNvSpPr>
            <a:spLocks noGrp="1"/>
          </p:cNvSpPr>
          <p:nvPr>
            <p:ph type="ctrTitle"/>
          </p:nvPr>
        </p:nvSpPr>
        <p:spPr>
          <a:xfrm>
            <a:off x="6047980" y="1030406"/>
            <a:ext cx="5068121" cy="3506879"/>
          </a:xfrm>
        </p:spPr>
        <p:txBody>
          <a:bodyPr anchor="ctr">
            <a:normAutofit/>
          </a:bodyPr>
          <a:lstStyle/>
          <a:p>
            <a:pPr algn="l"/>
            <a:r>
              <a:rPr lang="en-ZA"/>
              <a:t>Slopes </a:t>
            </a:r>
          </a:p>
        </p:txBody>
      </p:sp>
      <p:sp>
        <p:nvSpPr>
          <p:cNvPr id="3" name="Subtitle 2">
            <a:extLst>
              <a:ext uri="{FF2B5EF4-FFF2-40B4-BE49-F238E27FC236}">
                <a16:creationId xmlns:a16="http://schemas.microsoft.com/office/drawing/2014/main" id="{CE65FEA5-B035-748D-9EF0-B2F5BB283785}"/>
              </a:ext>
            </a:extLst>
          </p:cNvPr>
          <p:cNvSpPr>
            <a:spLocks noGrp="1"/>
          </p:cNvSpPr>
          <p:nvPr>
            <p:ph type="subTitle" idx="1"/>
          </p:nvPr>
        </p:nvSpPr>
        <p:spPr>
          <a:xfrm>
            <a:off x="6047980" y="4691564"/>
            <a:ext cx="5068121" cy="1136029"/>
          </a:xfrm>
        </p:spPr>
        <p:txBody>
          <a:bodyPr>
            <a:normAutofit/>
          </a:bodyPr>
          <a:lstStyle/>
          <a:p>
            <a:pPr algn="l"/>
            <a:r>
              <a:rPr lang="en-ZA" dirty="0"/>
              <a:t>Unit 4</a:t>
            </a:r>
          </a:p>
        </p:txBody>
      </p:sp>
      <p:pic>
        <p:nvPicPr>
          <p:cNvPr id="39" name="Picture 3">
            <a:extLst>
              <a:ext uri="{FF2B5EF4-FFF2-40B4-BE49-F238E27FC236}">
                <a16:creationId xmlns:a16="http://schemas.microsoft.com/office/drawing/2014/main" id="{B830BD1E-4A78-E03C-4910-82C099F551D5}"/>
              </a:ext>
            </a:extLst>
          </p:cNvPr>
          <p:cNvPicPr>
            <a:picLocks noChangeAspect="1"/>
          </p:cNvPicPr>
          <p:nvPr/>
        </p:nvPicPr>
        <p:blipFill rotWithShape="1">
          <a:blip r:embed="rId2"/>
          <a:srcRect l="24417" r="22979" b="-1"/>
          <a:stretch/>
        </p:blipFill>
        <p:spPr>
          <a:xfrm>
            <a:off x="20" y="10"/>
            <a:ext cx="5404493" cy="6857990"/>
          </a:xfrm>
          <a:prstGeom prst="rect">
            <a:avLst/>
          </a:prstGeom>
        </p:spPr>
      </p:pic>
    </p:spTree>
    <p:extLst>
      <p:ext uri="{BB962C8B-B14F-4D97-AF65-F5344CB8AC3E}">
        <p14:creationId xmlns:p14="http://schemas.microsoft.com/office/powerpoint/2010/main" val="3667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F1D08-7958-0705-D785-61C852D24F9B}"/>
              </a:ext>
            </a:extLst>
          </p:cNvPr>
          <p:cNvSpPr>
            <a:spLocks noGrp="1"/>
          </p:cNvSpPr>
          <p:nvPr>
            <p:ph type="title"/>
          </p:nvPr>
        </p:nvSpPr>
        <p:spPr>
          <a:xfrm>
            <a:off x="1146175" y="761998"/>
            <a:ext cx="9899650" cy="1344613"/>
          </a:xfrm>
        </p:spPr>
        <p:txBody>
          <a:bodyPr>
            <a:normAutofit/>
          </a:bodyPr>
          <a:lstStyle/>
          <a:p>
            <a:pPr algn="ctr"/>
            <a:r>
              <a:rPr lang="en-ZA" dirty="0"/>
              <a:t>Slope elements and characteristics</a:t>
            </a:r>
          </a:p>
        </p:txBody>
      </p:sp>
      <p:sp>
        <p:nvSpPr>
          <p:cNvPr id="3" name="Content Placeholder 2">
            <a:extLst>
              <a:ext uri="{FF2B5EF4-FFF2-40B4-BE49-F238E27FC236}">
                <a16:creationId xmlns:a16="http://schemas.microsoft.com/office/drawing/2014/main" id="{EF9E3CAE-EAD0-59CA-8F59-39D6E27171F3}"/>
              </a:ext>
            </a:extLst>
          </p:cNvPr>
          <p:cNvSpPr>
            <a:spLocks noGrp="1"/>
          </p:cNvSpPr>
          <p:nvPr>
            <p:ph idx="1"/>
          </p:nvPr>
        </p:nvSpPr>
        <p:spPr>
          <a:xfrm>
            <a:off x="1270000" y="1560512"/>
            <a:ext cx="9899650" cy="3125787"/>
          </a:xfrm>
        </p:spPr>
        <p:txBody>
          <a:bodyPr>
            <a:normAutofit/>
          </a:bodyPr>
          <a:lstStyle/>
          <a:p>
            <a:r>
              <a:rPr lang="en-GB" dirty="0"/>
              <a:t>All four slope elements are not present on all slopes. One or more of them may be repeated, as in areas where there are alternating layers of hard and soft rock. </a:t>
            </a:r>
          </a:p>
          <a:p>
            <a:endParaRPr lang="en-ZA" dirty="0"/>
          </a:p>
        </p:txBody>
      </p:sp>
      <p:pic>
        <p:nvPicPr>
          <p:cNvPr id="5" name="Picture 4">
            <a:extLst>
              <a:ext uri="{FF2B5EF4-FFF2-40B4-BE49-F238E27FC236}">
                <a16:creationId xmlns:a16="http://schemas.microsoft.com/office/drawing/2014/main" id="{5BFFFCBE-E267-E058-C645-CBD1B9D5748F}"/>
              </a:ext>
            </a:extLst>
          </p:cNvPr>
          <p:cNvPicPr>
            <a:picLocks noChangeAspect="1"/>
          </p:cNvPicPr>
          <p:nvPr/>
        </p:nvPicPr>
        <p:blipFill rotWithShape="1">
          <a:blip r:embed="rId2"/>
          <a:srcRect l="31667" t="30555" r="28333" b="31482"/>
          <a:stretch/>
        </p:blipFill>
        <p:spPr>
          <a:xfrm>
            <a:off x="2514600" y="2940149"/>
            <a:ext cx="7124700" cy="3803551"/>
          </a:xfrm>
          <a:prstGeom prst="rect">
            <a:avLst/>
          </a:prstGeom>
        </p:spPr>
      </p:pic>
    </p:spTree>
    <p:extLst>
      <p:ext uri="{BB962C8B-B14F-4D97-AF65-F5344CB8AC3E}">
        <p14:creationId xmlns:p14="http://schemas.microsoft.com/office/powerpoint/2010/main" val="188832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00DC0-D5BE-9F88-B987-FC7B0992A6DB}"/>
              </a:ext>
            </a:extLst>
          </p:cNvPr>
          <p:cNvSpPr>
            <a:spLocks noGrp="1"/>
          </p:cNvSpPr>
          <p:nvPr>
            <p:ph type="title"/>
          </p:nvPr>
        </p:nvSpPr>
        <p:spPr>
          <a:xfrm>
            <a:off x="762000" y="1517903"/>
            <a:ext cx="10668000" cy="1345115"/>
          </a:xfrm>
        </p:spPr>
        <p:txBody>
          <a:bodyPr>
            <a:normAutofit/>
          </a:bodyPr>
          <a:lstStyle/>
          <a:p>
            <a:r>
              <a:rPr lang="en-GB" dirty="0"/>
              <a:t>How do slopes develop over time?</a:t>
            </a:r>
            <a:endParaRPr lang="en-ZA" dirty="0"/>
          </a:p>
        </p:txBody>
      </p:sp>
      <p:sp>
        <p:nvSpPr>
          <p:cNvPr id="3" name="Content Placeholder 2">
            <a:extLst>
              <a:ext uri="{FF2B5EF4-FFF2-40B4-BE49-F238E27FC236}">
                <a16:creationId xmlns:a16="http://schemas.microsoft.com/office/drawing/2014/main" id="{7C13E625-EE70-9052-4A48-5DAA7EEADBD1}"/>
              </a:ext>
            </a:extLst>
          </p:cNvPr>
          <p:cNvSpPr>
            <a:spLocks noGrp="1"/>
          </p:cNvSpPr>
          <p:nvPr>
            <p:ph idx="1"/>
          </p:nvPr>
        </p:nvSpPr>
        <p:spPr>
          <a:xfrm>
            <a:off x="762000" y="2970222"/>
            <a:ext cx="10668000" cy="3125777"/>
          </a:xfrm>
        </p:spPr>
        <p:txBody>
          <a:bodyPr>
            <a:normAutofit/>
          </a:bodyPr>
          <a:lstStyle/>
          <a:p>
            <a:r>
              <a:rPr lang="en-GB" dirty="0"/>
              <a:t>There are various different theories to explain the origin of slopes. Here we will discuss the concept of parallel slope retreat.</a:t>
            </a:r>
            <a:endParaRPr lang="en-ZA" dirty="0"/>
          </a:p>
        </p:txBody>
      </p:sp>
    </p:spTree>
    <p:extLst>
      <p:ext uri="{BB962C8B-B14F-4D97-AF65-F5344CB8AC3E}">
        <p14:creationId xmlns:p14="http://schemas.microsoft.com/office/powerpoint/2010/main" val="217235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E7239-DA59-93DE-BC11-AF6FBC9AFEA8}"/>
              </a:ext>
            </a:extLst>
          </p:cNvPr>
          <p:cNvSpPr>
            <a:spLocks noGrp="1"/>
          </p:cNvSpPr>
          <p:nvPr>
            <p:ph type="title"/>
          </p:nvPr>
        </p:nvSpPr>
        <p:spPr>
          <a:xfrm>
            <a:off x="762001" y="755650"/>
            <a:ext cx="3932830" cy="1345115"/>
          </a:xfrm>
        </p:spPr>
        <p:txBody>
          <a:bodyPr>
            <a:normAutofit/>
          </a:bodyPr>
          <a:lstStyle/>
          <a:p>
            <a:r>
              <a:rPr lang="en-GB" sz="3900"/>
              <a:t>What is parallel slope retreat?</a:t>
            </a:r>
            <a:endParaRPr lang="en-ZA" sz="3900"/>
          </a:p>
        </p:txBody>
      </p:sp>
      <p:sp>
        <p:nvSpPr>
          <p:cNvPr id="3" name="Content Placeholder 2">
            <a:extLst>
              <a:ext uri="{FF2B5EF4-FFF2-40B4-BE49-F238E27FC236}">
                <a16:creationId xmlns:a16="http://schemas.microsoft.com/office/drawing/2014/main" id="{71220096-1B73-5D97-4D82-4F4BF49FD20E}"/>
              </a:ext>
            </a:extLst>
          </p:cNvPr>
          <p:cNvSpPr>
            <a:spLocks noGrp="1"/>
          </p:cNvSpPr>
          <p:nvPr>
            <p:ph idx="1"/>
          </p:nvPr>
        </p:nvSpPr>
        <p:spPr>
          <a:xfrm>
            <a:off x="762001" y="2207969"/>
            <a:ext cx="3932830" cy="3884983"/>
          </a:xfrm>
        </p:spPr>
        <p:txBody>
          <a:bodyPr>
            <a:normAutofit/>
          </a:bodyPr>
          <a:lstStyle/>
          <a:p>
            <a:r>
              <a:rPr lang="en-GB" dirty="0"/>
              <a:t>The slope angle and lengths remain constant as the slope retreats parallel to itself for each part of the slope. The pediment increases in length over time. </a:t>
            </a:r>
          </a:p>
          <a:p>
            <a:endParaRPr lang="en-ZA" dirty="0"/>
          </a:p>
        </p:txBody>
      </p:sp>
      <p:pic>
        <p:nvPicPr>
          <p:cNvPr id="2050" name="Picture 2" descr="How Landscape (slopes) Evolves Over Time (Slope Decline, Slope Replacement  and Parallel Retreat) - The Geo Room">
            <a:extLst>
              <a:ext uri="{FF2B5EF4-FFF2-40B4-BE49-F238E27FC236}">
                <a16:creationId xmlns:a16="http://schemas.microsoft.com/office/drawing/2014/main" id="{AD2E3C81-2F85-BA66-F5E9-35D6DDF032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1464" y="1882319"/>
            <a:ext cx="6035826" cy="309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4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C5E5A-61B9-50AC-91FA-53C93AA16100}"/>
              </a:ext>
            </a:extLst>
          </p:cNvPr>
          <p:cNvSpPr>
            <a:spLocks noGrp="1"/>
          </p:cNvSpPr>
          <p:nvPr>
            <p:ph type="title"/>
          </p:nvPr>
        </p:nvSpPr>
        <p:spPr>
          <a:xfrm>
            <a:off x="762000" y="1517903"/>
            <a:ext cx="10668000" cy="1345115"/>
          </a:xfrm>
        </p:spPr>
        <p:txBody>
          <a:bodyPr>
            <a:normAutofit/>
          </a:bodyPr>
          <a:lstStyle/>
          <a:p>
            <a:r>
              <a:rPr lang="en-GB" dirty="0"/>
              <a:t>What does South Africa’s topography look like? </a:t>
            </a:r>
            <a:endParaRPr lang="en-ZA" dirty="0"/>
          </a:p>
        </p:txBody>
      </p:sp>
      <p:sp>
        <p:nvSpPr>
          <p:cNvPr id="3" name="Content Placeholder 2">
            <a:extLst>
              <a:ext uri="{FF2B5EF4-FFF2-40B4-BE49-F238E27FC236}">
                <a16:creationId xmlns:a16="http://schemas.microsoft.com/office/drawing/2014/main" id="{C2E48055-2F6A-7BEB-8408-2E0C8F761B97}"/>
              </a:ext>
            </a:extLst>
          </p:cNvPr>
          <p:cNvSpPr>
            <a:spLocks noGrp="1"/>
          </p:cNvSpPr>
          <p:nvPr>
            <p:ph idx="1"/>
          </p:nvPr>
        </p:nvSpPr>
        <p:spPr>
          <a:xfrm>
            <a:off x="762000" y="2970222"/>
            <a:ext cx="10668000" cy="3125777"/>
          </a:xfrm>
        </p:spPr>
        <p:txBody>
          <a:bodyPr>
            <a:normAutofit/>
          </a:bodyPr>
          <a:lstStyle/>
          <a:p>
            <a:r>
              <a:rPr lang="en-GB" dirty="0"/>
              <a:t>South Africa has an average altitude of about 1 200 metres above sea level, and nearly half of the surface is at a higher elevation. Parts of Johannesburg are more than 1 800 metres above sea level.</a:t>
            </a:r>
          </a:p>
          <a:p>
            <a:r>
              <a:rPr lang="en-GB" dirty="0"/>
              <a:t>The land rises steadily from west to east to the Drakensberg Mountains, part of the Great Escarpment, to a height of 3 408 metres above sea level.</a:t>
            </a:r>
            <a:endParaRPr lang="en-ZA" dirty="0"/>
          </a:p>
        </p:txBody>
      </p:sp>
    </p:spTree>
    <p:extLst>
      <p:ext uri="{BB962C8B-B14F-4D97-AF65-F5344CB8AC3E}">
        <p14:creationId xmlns:p14="http://schemas.microsoft.com/office/powerpoint/2010/main" val="253693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610EA-CC71-5311-B752-1AFE91BF5839}"/>
              </a:ext>
            </a:extLst>
          </p:cNvPr>
          <p:cNvSpPr>
            <a:spLocks noGrp="1"/>
          </p:cNvSpPr>
          <p:nvPr>
            <p:ph type="title"/>
          </p:nvPr>
        </p:nvSpPr>
        <p:spPr>
          <a:xfrm>
            <a:off x="762000" y="1517650"/>
            <a:ext cx="9899650" cy="1344613"/>
          </a:xfrm>
        </p:spPr>
        <p:txBody>
          <a:bodyPr>
            <a:normAutofit/>
          </a:bodyPr>
          <a:lstStyle/>
          <a:p>
            <a:r>
              <a:rPr lang="en-GB" dirty="0"/>
              <a:t>What does South Africa’s topography look like? </a:t>
            </a:r>
            <a:endParaRPr lang="en-ZA" dirty="0"/>
          </a:p>
        </p:txBody>
      </p:sp>
      <p:sp>
        <p:nvSpPr>
          <p:cNvPr id="3" name="Content Placeholder 2">
            <a:extLst>
              <a:ext uri="{FF2B5EF4-FFF2-40B4-BE49-F238E27FC236}">
                <a16:creationId xmlns:a16="http://schemas.microsoft.com/office/drawing/2014/main" id="{58E608C6-D041-FEAC-03E9-4F4A72206D20}"/>
              </a:ext>
            </a:extLst>
          </p:cNvPr>
          <p:cNvSpPr>
            <a:spLocks noGrp="1"/>
          </p:cNvSpPr>
          <p:nvPr>
            <p:ph idx="1"/>
          </p:nvPr>
        </p:nvSpPr>
        <p:spPr>
          <a:xfrm>
            <a:off x="762000" y="2970213"/>
            <a:ext cx="9899650" cy="3570287"/>
          </a:xfrm>
        </p:spPr>
        <p:txBody>
          <a:bodyPr>
            <a:normAutofit fontScale="92500" lnSpcReduction="20000"/>
          </a:bodyPr>
          <a:lstStyle/>
          <a:p>
            <a:pPr marL="0" indent="0">
              <a:buNone/>
            </a:pPr>
            <a:r>
              <a:rPr lang="en-GB" dirty="0"/>
              <a:t>The country comprises five main physiographic regions: </a:t>
            </a:r>
          </a:p>
          <a:p>
            <a:r>
              <a:rPr lang="en-GB" dirty="0"/>
              <a:t>the south western Cape Fold Belt mountains </a:t>
            </a:r>
          </a:p>
          <a:p>
            <a:r>
              <a:rPr lang="en-GB" dirty="0"/>
              <a:t>the coastal plain, which extends from the Namibian border all along the coast to Mozambique </a:t>
            </a:r>
          </a:p>
          <a:p>
            <a:r>
              <a:rPr lang="en-GB" dirty="0"/>
              <a:t>a vast saucer-shaped interior plateau </a:t>
            </a:r>
          </a:p>
          <a:p>
            <a:r>
              <a:rPr lang="en-GB" dirty="0"/>
              <a:t>the Great Karoo basin from 1 400−1 600 metres above sea level and the Kalahari basin bordering on Namibia and Botswana </a:t>
            </a:r>
          </a:p>
          <a:p>
            <a:r>
              <a:rPr lang="en-GB" dirty="0"/>
              <a:t>the central Highveld situated at 1 600−1 700 metres above sea level. </a:t>
            </a:r>
            <a:endParaRPr lang="en-ZA" dirty="0"/>
          </a:p>
        </p:txBody>
      </p:sp>
    </p:spTree>
    <p:extLst>
      <p:ext uri="{BB962C8B-B14F-4D97-AF65-F5344CB8AC3E}">
        <p14:creationId xmlns:p14="http://schemas.microsoft.com/office/powerpoint/2010/main" val="425372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2ADC1-E2FC-5F27-AE78-66DF0D811BB8}"/>
              </a:ext>
            </a:extLst>
          </p:cNvPr>
          <p:cNvSpPr>
            <a:spLocks noGrp="1"/>
          </p:cNvSpPr>
          <p:nvPr>
            <p:ph type="title"/>
          </p:nvPr>
        </p:nvSpPr>
        <p:spPr>
          <a:xfrm>
            <a:off x="762000" y="762000"/>
            <a:ext cx="10668000" cy="1345115"/>
          </a:xfrm>
        </p:spPr>
        <p:txBody>
          <a:bodyPr>
            <a:normAutofit/>
          </a:bodyPr>
          <a:lstStyle/>
          <a:p>
            <a:r>
              <a:rPr lang="en-GB" dirty="0"/>
              <a:t>The five main physiographic regions of South Africa</a:t>
            </a:r>
            <a:endParaRPr lang="en-ZA" dirty="0"/>
          </a:p>
        </p:txBody>
      </p:sp>
      <p:pic>
        <p:nvPicPr>
          <p:cNvPr id="5" name="Content Placeholder 4">
            <a:extLst>
              <a:ext uri="{FF2B5EF4-FFF2-40B4-BE49-F238E27FC236}">
                <a16:creationId xmlns:a16="http://schemas.microsoft.com/office/drawing/2014/main" id="{686FE3C0-1DB0-46F1-A2E7-63D74A47C268}"/>
              </a:ext>
            </a:extLst>
          </p:cNvPr>
          <p:cNvPicPr>
            <a:picLocks noGrp="1" noChangeAspect="1"/>
          </p:cNvPicPr>
          <p:nvPr>
            <p:ph idx="1"/>
          </p:nvPr>
        </p:nvPicPr>
        <p:blipFill rotWithShape="1">
          <a:blip r:embed="rId2"/>
          <a:srcRect l="39030" t="27102" r="25774" b="19502"/>
          <a:stretch/>
        </p:blipFill>
        <p:spPr>
          <a:xfrm>
            <a:off x="3187700" y="2002692"/>
            <a:ext cx="5689600" cy="4855308"/>
          </a:xfrm>
        </p:spPr>
      </p:pic>
    </p:spTree>
    <p:extLst>
      <p:ext uri="{BB962C8B-B14F-4D97-AF65-F5344CB8AC3E}">
        <p14:creationId xmlns:p14="http://schemas.microsoft.com/office/powerpoint/2010/main" val="247463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91384-EA4C-0FEC-44D7-3C1EC21C4393}"/>
              </a:ext>
            </a:extLst>
          </p:cNvPr>
          <p:cNvSpPr>
            <a:spLocks noGrp="1"/>
          </p:cNvSpPr>
          <p:nvPr>
            <p:ph type="title"/>
          </p:nvPr>
        </p:nvSpPr>
        <p:spPr>
          <a:xfrm>
            <a:off x="762000" y="1517650"/>
            <a:ext cx="9899650" cy="1344613"/>
          </a:xfrm>
        </p:spPr>
        <p:txBody>
          <a:bodyPr>
            <a:normAutofit/>
          </a:bodyPr>
          <a:lstStyle/>
          <a:p>
            <a:pPr algn="ctr"/>
            <a:r>
              <a:rPr lang="en-ZA" dirty="0"/>
              <a:t>Types of slopes</a:t>
            </a:r>
          </a:p>
        </p:txBody>
      </p:sp>
      <p:sp>
        <p:nvSpPr>
          <p:cNvPr id="3" name="Content Placeholder 2">
            <a:extLst>
              <a:ext uri="{FF2B5EF4-FFF2-40B4-BE49-F238E27FC236}">
                <a16:creationId xmlns:a16="http://schemas.microsoft.com/office/drawing/2014/main" id="{4D93A577-7FA1-5D77-BD9A-21D68FF8DC0E}"/>
              </a:ext>
            </a:extLst>
          </p:cNvPr>
          <p:cNvSpPr>
            <a:spLocks noGrp="1"/>
          </p:cNvSpPr>
          <p:nvPr>
            <p:ph idx="1"/>
          </p:nvPr>
        </p:nvSpPr>
        <p:spPr>
          <a:xfrm>
            <a:off x="762000" y="2970213"/>
            <a:ext cx="9899650" cy="3125787"/>
          </a:xfrm>
        </p:spPr>
        <p:txBody>
          <a:bodyPr>
            <a:normAutofit/>
          </a:bodyPr>
          <a:lstStyle/>
          <a:p>
            <a:pPr>
              <a:buFont typeface="Arial" panose="020B0604020202020204" pitchFamily="34" charset="0"/>
              <a:buChar char="•"/>
            </a:pPr>
            <a:r>
              <a:rPr lang="en-GB" dirty="0"/>
              <a:t>What is a slope? </a:t>
            </a:r>
          </a:p>
          <a:p>
            <a:r>
              <a:rPr lang="en-GB" dirty="0"/>
              <a:t>Slopes can be described as curved, inclined surfaces that form the boundaries of landforms like mountains, plateaus, hills. </a:t>
            </a:r>
            <a:endParaRPr lang="en-ZA" dirty="0"/>
          </a:p>
        </p:txBody>
      </p:sp>
    </p:spTree>
    <p:extLst>
      <p:ext uri="{BB962C8B-B14F-4D97-AF65-F5344CB8AC3E}">
        <p14:creationId xmlns:p14="http://schemas.microsoft.com/office/powerpoint/2010/main" val="216688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D7449-A274-AB05-8AB2-7113CE3B2982}"/>
              </a:ext>
            </a:extLst>
          </p:cNvPr>
          <p:cNvSpPr>
            <a:spLocks noGrp="1"/>
          </p:cNvSpPr>
          <p:nvPr>
            <p:ph type="title"/>
          </p:nvPr>
        </p:nvSpPr>
        <p:spPr>
          <a:xfrm>
            <a:off x="762000" y="1517903"/>
            <a:ext cx="10668000" cy="1345115"/>
          </a:xfrm>
        </p:spPr>
        <p:txBody>
          <a:bodyPr>
            <a:normAutofit/>
          </a:bodyPr>
          <a:lstStyle/>
          <a:p>
            <a:r>
              <a:rPr lang="en-GB" dirty="0"/>
              <a:t>What do the different types of slopes look like?</a:t>
            </a:r>
            <a:endParaRPr lang="en-ZA" dirty="0"/>
          </a:p>
        </p:txBody>
      </p:sp>
      <p:sp>
        <p:nvSpPr>
          <p:cNvPr id="3" name="Content Placeholder 2">
            <a:extLst>
              <a:ext uri="{FF2B5EF4-FFF2-40B4-BE49-F238E27FC236}">
                <a16:creationId xmlns:a16="http://schemas.microsoft.com/office/drawing/2014/main" id="{84B4C537-635F-8EBA-429E-FBC10EEE967B}"/>
              </a:ext>
            </a:extLst>
          </p:cNvPr>
          <p:cNvSpPr>
            <a:spLocks noGrp="1"/>
          </p:cNvSpPr>
          <p:nvPr>
            <p:ph idx="1"/>
          </p:nvPr>
        </p:nvSpPr>
        <p:spPr>
          <a:xfrm>
            <a:off x="762000" y="2970222"/>
            <a:ext cx="10668000" cy="3125777"/>
          </a:xfrm>
        </p:spPr>
        <p:txBody>
          <a:bodyPr>
            <a:normAutofit/>
          </a:bodyPr>
          <a:lstStyle/>
          <a:p>
            <a:r>
              <a:rPr lang="en-GB" dirty="0"/>
              <a:t>The plan dimensions of slopes are illustrated by distinct contour patterns. Slopes form spurs, valleys, cirques, hills and ridges. These are all combinations of slopes arranged in particular patterns. Figure 58 shows the different types of slopes.</a:t>
            </a:r>
          </a:p>
          <a:p>
            <a:endParaRPr lang="en-ZA" dirty="0"/>
          </a:p>
        </p:txBody>
      </p:sp>
      <p:pic>
        <p:nvPicPr>
          <p:cNvPr id="5" name="Picture 4">
            <a:extLst>
              <a:ext uri="{FF2B5EF4-FFF2-40B4-BE49-F238E27FC236}">
                <a16:creationId xmlns:a16="http://schemas.microsoft.com/office/drawing/2014/main" id="{50B0F1E1-7D1E-F9E7-805D-32D21E1654EC}"/>
              </a:ext>
            </a:extLst>
          </p:cNvPr>
          <p:cNvPicPr>
            <a:picLocks noChangeAspect="1"/>
          </p:cNvPicPr>
          <p:nvPr/>
        </p:nvPicPr>
        <p:blipFill rotWithShape="1">
          <a:blip r:embed="rId2"/>
          <a:srcRect l="35104" t="35926" r="26355" b="45926"/>
          <a:stretch/>
        </p:blipFill>
        <p:spPr>
          <a:xfrm>
            <a:off x="2413000" y="4717797"/>
            <a:ext cx="7035800" cy="1863536"/>
          </a:xfrm>
          <a:prstGeom prst="rect">
            <a:avLst/>
          </a:prstGeom>
        </p:spPr>
      </p:pic>
    </p:spTree>
    <p:extLst>
      <p:ext uri="{BB962C8B-B14F-4D97-AF65-F5344CB8AC3E}">
        <p14:creationId xmlns:p14="http://schemas.microsoft.com/office/powerpoint/2010/main" val="80779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22105-7C94-02AE-9CA9-4DC8F3EE322A}"/>
              </a:ext>
            </a:extLst>
          </p:cNvPr>
          <p:cNvSpPr>
            <a:spLocks noGrp="1"/>
          </p:cNvSpPr>
          <p:nvPr>
            <p:ph type="title"/>
          </p:nvPr>
        </p:nvSpPr>
        <p:spPr>
          <a:xfrm>
            <a:off x="762000" y="1517650"/>
            <a:ext cx="9899650" cy="1344613"/>
          </a:xfrm>
        </p:spPr>
        <p:txBody>
          <a:bodyPr>
            <a:normAutofit/>
          </a:bodyPr>
          <a:lstStyle/>
          <a:p>
            <a:pPr algn="ctr"/>
            <a:r>
              <a:rPr lang="en-ZA" dirty="0"/>
              <a:t>Slope elements and characteristics</a:t>
            </a:r>
          </a:p>
        </p:txBody>
      </p:sp>
      <p:sp>
        <p:nvSpPr>
          <p:cNvPr id="3" name="Content Placeholder 2">
            <a:extLst>
              <a:ext uri="{FF2B5EF4-FFF2-40B4-BE49-F238E27FC236}">
                <a16:creationId xmlns:a16="http://schemas.microsoft.com/office/drawing/2014/main" id="{608B0D25-1E67-A2D4-FE24-8AEEE2AC076B}"/>
              </a:ext>
            </a:extLst>
          </p:cNvPr>
          <p:cNvSpPr>
            <a:spLocks noGrp="1"/>
          </p:cNvSpPr>
          <p:nvPr>
            <p:ph idx="1"/>
          </p:nvPr>
        </p:nvSpPr>
        <p:spPr>
          <a:xfrm>
            <a:off x="762000" y="2970213"/>
            <a:ext cx="9899650" cy="3125787"/>
          </a:xfrm>
        </p:spPr>
        <p:txBody>
          <a:bodyPr>
            <a:normAutofit fontScale="92500"/>
          </a:bodyPr>
          <a:lstStyle/>
          <a:p>
            <a:pPr marL="0" indent="0">
              <a:buNone/>
            </a:pPr>
            <a:r>
              <a:rPr lang="en-GB" dirty="0"/>
              <a:t>There are four slope elements. From the top to the bottom, they are: </a:t>
            </a:r>
          </a:p>
          <a:p>
            <a:r>
              <a:rPr lang="en-GB" dirty="0"/>
              <a:t>The crest, is at the top of the hill and usually has a convex shape. The main geomorphological processes acting on it are weathering and soil creep. </a:t>
            </a:r>
          </a:p>
          <a:p>
            <a:r>
              <a:rPr lang="en-GB" dirty="0"/>
              <a:t>The free face, scarp or cliff, is the almost vertical slope. It is too steep for any loose material to collect on it. The main geomorphological process acting on it is mass movement. </a:t>
            </a:r>
            <a:endParaRPr lang="en-ZA" dirty="0"/>
          </a:p>
        </p:txBody>
      </p:sp>
    </p:spTree>
    <p:extLst>
      <p:ext uri="{BB962C8B-B14F-4D97-AF65-F5344CB8AC3E}">
        <p14:creationId xmlns:p14="http://schemas.microsoft.com/office/powerpoint/2010/main" val="25106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07ADC-8C66-3B3B-D983-F693B580D7C2}"/>
              </a:ext>
            </a:extLst>
          </p:cNvPr>
          <p:cNvSpPr>
            <a:spLocks noGrp="1"/>
          </p:cNvSpPr>
          <p:nvPr>
            <p:ph type="title"/>
          </p:nvPr>
        </p:nvSpPr>
        <p:spPr>
          <a:xfrm>
            <a:off x="762000" y="1517903"/>
            <a:ext cx="10668000" cy="1345115"/>
          </a:xfrm>
        </p:spPr>
        <p:txBody>
          <a:bodyPr>
            <a:normAutofit/>
          </a:bodyPr>
          <a:lstStyle/>
          <a:p>
            <a:r>
              <a:rPr lang="en-ZA" dirty="0"/>
              <a:t>Slope elements and characteristics</a:t>
            </a:r>
          </a:p>
        </p:txBody>
      </p:sp>
      <p:sp>
        <p:nvSpPr>
          <p:cNvPr id="3" name="Content Placeholder 2">
            <a:extLst>
              <a:ext uri="{FF2B5EF4-FFF2-40B4-BE49-F238E27FC236}">
                <a16:creationId xmlns:a16="http://schemas.microsoft.com/office/drawing/2014/main" id="{BAF6F457-5ECD-D38C-F90C-7983AA95F804}"/>
              </a:ext>
            </a:extLst>
          </p:cNvPr>
          <p:cNvSpPr>
            <a:spLocks noGrp="1"/>
          </p:cNvSpPr>
          <p:nvPr>
            <p:ph idx="1"/>
          </p:nvPr>
        </p:nvSpPr>
        <p:spPr>
          <a:xfrm>
            <a:off x="762000" y="2970222"/>
            <a:ext cx="10668000" cy="3125777"/>
          </a:xfrm>
        </p:spPr>
        <p:txBody>
          <a:bodyPr>
            <a:normAutofit/>
          </a:bodyPr>
          <a:lstStyle/>
          <a:p>
            <a:r>
              <a:rPr lang="en-GB" dirty="0"/>
              <a:t>The talus, debris or scree slope, is the smooth slope at the foot of the free face. Deposition is the main geomorphological process on the talus slope. </a:t>
            </a:r>
          </a:p>
          <a:p>
            <a:r>
              <a:rPr lang="en-GB" dirty="0"/>
              <a:t>The pediment is the plain at the base of a slope. It may be slightly concave in shape. Between the talus and the pediment slope, there is sometimes a distinct break in the profile, called the knickpoint. Erosion by running water is the main geomorphological process. </a:t>
            </a:r>
            <a:endParaRPr lang="en-ZA" dirty="0"/>
          </a:p>
        </p:txBody>
      </p:sp>
    </p:spTree>
    <p:extLst>
      <p:ext uri="{BB962C8B-B14F-4D97-AF65-F5344CB8AC3E}">
        <p14:creationId xmlns:p14="http://schemas.microsoft.com/office/powerpoint/2010/main" val="221956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3" name="Rectangle 1032">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F2EB26E-14A3-42FF-2AEC-6891655BFFF8}"/>
              </a:ext>
            </a:extLst>
          </p:cNvPr>
          <p:cNvSpPr>
            <a:spLocks noGrp="1"/>
          </p:cNvSpPr>
          <p:nvPr>
            <p:ph type="title"/>
          </p:nvPr>
        </p:nvSpPr>
        <p:spPr>
          <a:xfrm>
            <a:off x="761999" y="5311795"/>
            <a:ext cx="10668000" cy="1042660"/>
          </a:xfrm>
        </p:spPr>
        <p:txBody>
          <a:bodyPr vert="horz" lIns="91440" tIns="45720" rIns="91440" bIns="45720" rtlCol="0" anchor="b">
            <a:normAutofit/>
          </a:bodyPr>
          <a:lstStyle/>
          <a:p>
            <a:pPr algn="ctr"/>
            <a:r>
              <a:rPr lang="en-US" sz="6000" dirty="0"/>
              <a:t>The four element slope</a:t>
            </a:r>
          </a:p>
        </p:txBody>
      </p:sp>
      <p:pic>
        <p:nvPicPr>
          <p:cNvPr id="1026" name="Picture 2" descr="Grade 10-12 Structural Geomorphology: Four slope elements - YouTube">
            <a:extLst>
              <a:ext uri="{FF2B5EF4-FFF2-40B4-BE49-F238E27FC236}">
                <a16:creationId xmlns:a16="http://schemas.microsoft.com/office/drawing/2014/main" id="{48FD3FFC-2E31-58C3-7764-A54F9E147D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27" t="7310" r="2639" b="16751"/>
          <a:stretch/>
        </p:blipFill>
        <p:spPr bwMode="auto">
          <a:xfrm>
            <a:off x="2580034" y="844590"/>
            <a:ext cx="7031932" cy="418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0400"/>
      </p:ext>
    </p:extLst>
  </p:cSld>
  <p:clrMapOvr>
    <a:masterClrMapping/>
  </p:clrMapOvr>
</p:sld>
</file>

<file path=ppt/theme/theme1.xml><?xml version="1.0" encoding="utf-8"?>
<a:theme xmlns:a="http://schemas.openxmlformats.org/drawingml/2006/main" name="PrismaticVTI">
  <a:themeElements>
    <a:clrScheme name="AnalogousFromRegularSeedRightStep">
      <a:dk1>
        <a:srgbClr val="000000"/>
      </a:dk1>
      <a:lt1>
        <a:srgbClr val="FFFFFF"/>
      </a:lt1>
      <a:dk2>
        <a:srgbClr val="29223F"/>
      </a:dk2>
      <a:lt2>
        <a:srgbClr val="E8E2E5"/>
      </a:lt2>
      <a:accent1>
        <a:srgbClr val="46B383"/>
      </a:accent1>
      <a:accent2>
        <a:srgbClr val="3BB1AE"/>
      </a:accent2>
      <a:accent3>
        <a:srgbClr val="4D95C3"/>
      </a:accent3>
      <a:accent4>
        <a:srgbClr val="3B52B1"/>
      </a:accent4>
      <a:accent5>
        <a:srgbClr val="674DC3"/>
      </a:accent5>
      <a:accent6>
        <a:srgbClr val="863BB1"/>
      </a:accent6>
      <a:hlink>
        <a:srgbClr val="BF3F78"/>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19</TotalTime>
  <Words>537</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Aharoni</vt:lpstr>
      <vt:lpstr>Arial</vt:lpstr>
      <vt:lpstr>Avenir Next LT Pro</vt:lpstr>
      <vt:lpstr>PrismaticVTI</vt:lpstr>
      <vt:lpstr>Slopes </vt:lpstr>
      <vt:lpstr>What does South Africa’s topography look like? </vt:lpstr>
      <vt:lpstr>What does South Africa’s topography look like? </vt:lpstr>
      <vt:lpstr>The five main physiographic regions of South Africa</vt:lpstr>
      <vt:lpstr>Types of slopes</vt:lpstr>
      <vt:lpstr>What do the different types of slopes look like?</vt:lpstr>
      <vt:lpstr>Slope elements and characteristics</vt:lpstr>
      <vt:lpstr>Slope elements and characteristics</vt:lpstr>
      <vt:lpstr>The four element slope</vt:lpstr>
      <vt:lpstr>Slope elements and characteristics</vt:lpstr>
      <vt:lpstr>How do slopes develop over time?</vt:lpstr>
      <vt:lpstr>What is parallel slope retreat?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Slopes </dc:title>
  <dc:creator>Adri Ras</dc:creator>
  <cp:lastModifiedBy>Adri Ras</cp:lastModifiedBy>
  <cp:revision>1</cp:revision>
  <dcterms:created xsi:type="dcterms:W3CDTF">2023-05-14T16:45:03Z</dcterms:created>
  <dcterms:modified xsi:type="dcterms:W3CDTF">2023-05-14T17:04:33Z</dcterms:modified>
</cp:coreProperties>
</file>